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8" r:id="rId4"/>
    <p:sldId id="259" r:id="rId5"/>
    <p:sldId id="267" r:id="rId6"/>
    <p:sldId id="273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50"/>
      <c:rotY val="70"/>
      <c:rAngAx val="1"/>
    </c:view3D>
    <c:plotArea>
      <c:layout>
        <c:manualLayout>
          <c:layoutTarget val="inner"/>
          <c:xMode val="edge"/>
          <c:yMode val="edge"/>
          <c:x val="0.11430296212973373"/>
          <c:y val="0"/>
          <c:w val="0.86247211955648428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доходы'!$A$3:$A$14</c:f>
              <c:strCache>
                <c:ptCount val="12"/>
                <c:pt idx="0">
                  <c:v>Налог на доходы физических лиц</c:v>
                </c:pt>
                <c:pt idx="1">
                  <c:v>Акцизы по подакцизным товарам (продукции), производимым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имущества, находящегося в государственной и муниципальной собственности</c:v>
                </c:pt>
                <c:pt idx="7">
                  <c:v>Доходы от оказания платных услуг и компенсации затрат государства</c:v>
                </c:pt>
                <c:pt idx="8">
                  <c:v>Доходы от продажи материальных и нематериальных активов</c:v>
                </c:pt>
                <c:pt idx="9">
                  <c:v>Штрафы,санкции,возмещение ущерба</c:v>
                </c:pt>
                <c:pt idx="10">
                  <c:v>Прочие неналоговые доходы</c:v>
                </c:pt>
                <c:pt idx="11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доходы'!$B$3:$B$14</c:f>
              <c:numCache>
                <c:formatCode>#,##0</c:formatCode>
                <c:ptCount val="12"/>
                <c:pt idx="0">
                  <c:v>77758</c:v>
                </c:pt>
                <c:pt idx="1">
                  <c:v>4619</c:v>
                </c:pt>
                <c:pt idx="2" formatCode="General">
                  <c:v>8481</c:v>
                </c:pt>
                <c:pt idx="3" formatCode="General">
                  <c:v>21</c:v>
                </c:pt>
                <c:pt idx="4" formatCode="General">
                  <c:v>1363</c:v>
                </c:pt>
                <c:pt idx="5" formatCode="General">
                  <c:v>118</c:v>
                </c:pt>
                <c:pt idx="6" formatCode="General">
                  <c:v>6539</c:v>
                </c:pt>
                <c:pt idx="7" formatCode="General">
                  <c:v>27</c:v>
                </c:pt>
                <c:pt idx="8" formatCode="General">
                  <c:v>65105</c:v>
                </c:pt>
                <c:pt idx="9" formatCode="General">
                  <c:v>499</c:v>
                </c:pt>
                <c:pt idx="10" formatCode="General">
                  <c:v>-1</c:v>
                </c:pt>
                <c:pt idx="11">
                  <c:v>269290</c:v>
                </c:pt>
              </c:numCache>
            </c:numRef>
          </c:val>
        </c:ser>
        <c:shape val="cylinder"/>
        <c:axId val="56724096"/>
        <c:axId val="56727040"/>
        <c:axId val="0"/>
      </c:bar3DChart>
      <c:catAx>
        <c:axId val="5672409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6727040"/>
        <c:crosses val="autoZero"/>
        <c:auto val="1"/>
        <c:lblAlgn val="ctr"/>
        <c:lblOffset val="100"/>
      </c:catAx>
      <c:valAx>
        <c:axId val="56727040"/>
        <c:scaling>
          <c:orientation val="minMax"/>
        </c:scaling>
        <c:delete val="1"/>
        <c:axPos val="l"/>
        <c:numFmt formatCode="#,##0" sourceLinked="1"/>
        <c:tickLblPos val="nextTo"/>
        <c:crossAx val="56724096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3688502485138496"/>
          <c:y val="3.2104330708661442E-2"/>
          <c:w val="0.86311497514861502"/>
          <c:h val="0.56403390201224846"/>
        </c:manualLayout>
      </c:layout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-4.1504411148688934E-3"/>
                  <c:y val="5.6893217295207145E-3"/>
                </c:manualLayout>
              </c:layout>
              <c:showVal val="1"/>
            </c:dLbl>
            <c:dLbl>
              <c:idx val="5"/>
              <c:layout>
                <c:manualLayout>
                  <c:x val="8.4444696459693748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#,##0</c:formatCode>
                <c:ptCount val="11"/>
                <c:pt idx="0">
                  <c:v>47945</c:v>
                </c:pt>
                <c:pt idx="1">
                  <c:v>263</c:v>
                </c:pt>
                <c:pt idx="2">
                  <c:v>2794</c:v>
                </c:pt>
                <c:pt idx="3">
                  <c:v>13042</c:v>
                </c:pt>
                <c:pt idx="4">
                  <c:v>22414</c:v>
                </c:pt>
                <c:pt idx="5">
                  <c:v>153</c:v>
                </c:pt>
                <c:pt idx="6">
                  <c:v>144029</c:v>
                </c:pt>
                <c:pt idx="7">
                  <c:v>106864</c:v>
                </c:pt>
                <c:pt idx="8">
                  <c:v>20907</c:v>
                </c:pt>
                <c:pt idx="9">
                  <c:v>4900</c:v>
                </c:pt>
                <c:pt idx="10">
                  <c:v>183</c:v>
                </c:pt>
              </c:numCache>
            </c:numRef>
          </c:val>
        </c:ser>
        <c:shape val="cylinder"/>
        <c:axId val="49792896"/>
        <c:axId val="49844224"/>
        <c:axId val="0"/>
      </c:bar3DChart>
      <c:catAx>
        <c:axId val="49792896"/>
        <c:scaling>
          <c:orientation val="minMax"/>
        </c:scaling>
        <c:axPos val="b"/>
        <c:numFmt formatCode="#,##0.00" sourceLinked="1"/>
        <c:tickLblPos val="nextTo"/>
        <c:spPr>
          <a:noFill/>
        </c:spPr>
        <c:txPr>
          <a:bodyPr/>
          <a:lstStyle/>
          <a:p>
            <a:pPr>
              <a:defRPr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49844224"/>
        <c:crosses val="autoZero"/>
        <c:auto val="1"/>
        <c:lblAlgn val="ctr"/>
        <c:lblOffset val="100"/>
      </c:catAx>
      <c:valAx>
        <c:axId val="49844224"/>
        <c:scaling>
          <c:orientation val="minMax"/>
        </c:scaling>
        <c:delete val="1"/>
        <c:axPos val="l"/>
        <c:numFmt formatCode="#,##0" sourceLinked="1"/>
        <c:tickLblPos val="nextTo"/>
        <c:crossAx val="49792896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0.34893</cdr:x>
      <cdr:y>0.09877</cdr:y>
    </cdr:from>
    <cdr:to>
      <cdr:x>0.46881</cdr:x>
      <cdr:y>0.14969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09950" y="609600"/>
          <a:ext cx="117157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/>
            <a:t>Тыс.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0.33631</cdr:x>
      <cdr:y>0.20833</cdr:y>
    </cdr:from>
    <cdr:to>
      <cdr:x>0.45028</cdr:x>
      <cdr:y>0.25625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67027" y="952499"/>
          <a:ext cx="9715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/>
            <a:t>Тыс.руб.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9903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за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январь-май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2023 года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928802"/>
            <a:ext cx="3714776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433 819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при плановых назначениях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935 084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43,4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57818" y="1928802"/>
            <a:ext cx="3643338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363 494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965 233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37,7%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71670" y="4357694"/>
            <a:ext cx="492922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бюджета по итогам  отчетного периода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70 325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                                                                    при плановом дефиците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30 149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500306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350043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100" y="1428736"/>
          <a:ext cx="7334280" cy="4420687"/>
        </p:xfrm>
        <a:graphic>
          <a:graphicData uri="http://schemas.openxmlformats.org/drawingml/2006/table">
            <a:tbl>
              <a:tblPr/>
              <a:tblGrid>
                <a:gridCol w="3577939"/>
                <a:gridCol w="1476768"/>
                <a:gridCol w="1684902"/>
                <a:gridCol w="594671"/>
              </a:tblGrid>
              <a:tr h="5758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январь-май 2023 года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94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181 605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77 758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42,8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758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10234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4 619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45,1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94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совокупный доход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10425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8481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81,4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94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1887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893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5470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1363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24,9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83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свыше 100,00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38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10854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6539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60,2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83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22,0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83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65613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65105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94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Штрафы,санкции,возмещение ущерба</a:t>
                      </a:r>
                    </a:p>
                  </a:txBody>
                  <a:tcPr marL="6178" marR="6178" marT="61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94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6178" marR="6178" marT="61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94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648 374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269 290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41,5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94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935 084 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433 819 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46,4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285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Структура доходов бюджета за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январь-май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2023 года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-95250" y="1066800"/>
          <a:ext cx="93345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29" y="1397000"/>
          <a:ext cx="7000924" cy="3722082"/>
        </p:xfrm>
        <a:graphic>
          <a:graphicData uri="http://schemas.openxmlformats.org/drawingml/2006/table">
            <a:tbl>
              <a:tblPr/>
              <a:tblGrid>
                <a:gridCol w="3375239"/>
                <a:gridCol w="1387085"/>
                <a:gridCol w="1371673"/>
                <a:gridCol w="866927"/>
              </a:tblGrid>
              <a:tr h="10887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 январь-май 2023 года,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испол-нения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84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81 208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47 945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59,0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56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894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8 229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2 794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56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173 837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13 042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7,5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6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87 477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22 414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25,6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56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14 535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56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348 127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144 029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41,4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56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194 408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106 864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55,0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56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40 875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20 907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988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15 499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4 900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31,6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163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56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965 233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363 494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37,7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января-мая 2023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09561" y="1143000"/>
          <a:ext cx="852487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142984"/>
            <a:ext cx="600079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Результатом исполнения бюджета по итогам отчетного периода является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70 325 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3143248"/>
            <a:ext cx="364333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по итогам отчетного периода свидетельствует о превышении поступивших в отчетном периоде  доходов над произведенными расходами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786058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время 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3448</TotalTime>
  <Words>494</Words>
  <Application>Microsoft Office PowerPoint</Application>
  <PresentationFormat>Экран (4:3)</PresentationFormat>
  <Paragraphs>136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Основные параметры бюджета Городского округа Верхняя Тура за январь-май 2023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536</cp:revision>
  <dcterms:created xsi:type="dcterms:W3CDTF">2016-05-26T09:08:06Z</dcterms:created>
  <dcterms:modified xsi:type="dcterms:W3CDTF">2023-06-14T11:58:06Z</dcterms:modified>
</cp:coreProperties>
</file>