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50"/>
      <c:rotY val="70"/>
      <c:rAngAx val="1"/>
    </c:view3D>
    <c:plotArea>
      <c:layout>
        <c:manualLayout>
          <c:layoutTarget val="inner"/>
          <c:xMode val="edge"/>
          <c:yMode val="edge"/>
          <c:x val="0.15239817245066659"/>
          <c:y val="0"/>
          <c:w val="0.8243769320501606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8193632228719947E-2"/>
                  <c:y val="-4.0322580645161296E-2"/>
                </c:manualLayout>
              </c:layout>
              <c:showVal val="1"/>
            </c:dLbl>
            <c:dLbl>
              <c:idx val="1"/>
              <c:layout>
                <c:manualLayout>
                  <c:x val="1.1695906432748537E-2"/>
                  <c:y val="-5.1075268817204304E-2"/>
                </c:manualLayout>
              </c:layout>
              <c:showVal val="1"/>
            </c:dLbl>
            <c:dLbl>
              <c:idx val="2"/>
              <c:layout>
                <c:manualLayout>
                  <c:x val="1.5594541910331435E-2"/>
                  <c:y val="-3.7634408602150553E-2"/>
                </c:manualLayout>
              </c:layout>
              <c:showVal val="1"/>
            </c:dLbl>
            <c:dLbl>
              <c:idx val="4"/>
              <c:layout>
                <c:manualLayout>
                  <c:x val="1.4294996751137099E-2"/>
                  <c:y val="-4.0322580645161317E-2"/>
                </c:manualLayout>
              </c:layout>
              <c:showVal val="1"/>
            </c:dLbl>
            <c:dLbl>
              <c:idx val="5"/>
              <c:layout>
                <c:manualLayout>
                  <c:x val="5.1981806367771277E-3"/>
                  <c:y val="-4.0322580645161317E-2"/>
                </c:manualLayout>
              </c:layout>
              <c:showVal val="1"/>
            </c:dLbl>
            <c:dLbl>
              <c:idx val="6"/>
              <c:layout>
                <c:manualLayout>
                  <c:x val="1.4294996751137099E-2"/>
                  <c:y val="-2.9569892473118291E-2"/>
                </c:manualLayout>
              </c:layout>
              <c:showVal val="1"/>
            </c:dLbl>
            <c:dLbl>
              <c:idx val="7"/>
              <c:layout>
                <c:manualLayout>
                  <c:x val="3.8986354775828462E-3"/>
                  <c:y val="-4.0322580645161317E-2"/>
                </c:manualLayout>
              </c:layout>
              <c:showVal val="1"/>
            </c:dLbl>
            <c:dLbl>
              <c:idx val="8"/>
              <c:layout>
                <c:manualLayout>
                  <c:x val="2.2092267706302807E-2"/>
                  <c:y val="-3.4946236559139789E-2"/>
                </c:manualLayout>
              </c:layout>
              <c:showVal val="1"/>
            </c:dLbl>
            <c:dLbl>
              <c:idx val="9"/>
              <c:layout>
                <c:manualLayout>
                  <c:x val="1.1695906432748633E-2"/>
                  <c:y val="-4.0322580645161317E-2"/>
                </c:manualLayout>
              </c:layout>
              <c:showVal val="1"/>
            </c:dLbl>
            <c:dLbl>
              <c:idx val="10"/>
              <c:layout>
                <c:manualLayout>
                  <c:x val="1.1695906432748537E-2"/>
                  <c:y val="-4.0322580645161317E-2"/>
                </c:manualLayout>
              </c:layout>
              <c:showVal val="1"/>
            </c:dLbl>
            <c:dLbl>
              <c:idx val="11"/>
              <c:layout>
                <c:manualLayout>
                  <c:x val="2.0792722547108511E-2"/>
                  <c:y val="-2.150537634408603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доходы'!$A$3:$A$14</c:f>
              <c:strCache>
                <c:ptCount val="12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Доходы от оказания платных услуг и компенсации затрат государства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Штрафы,санкции,возмещение ущерба</c:v>
                </c:pt>
                <c:pt idx="10">
                  <c:v>Прочие неналоговые доходы</c:v>
                </c:pt>
                <c:pt idx="11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доходы'!$B$3:$B$14</c:f>
              <c:numCache>
                <c:formatCode>#,##0</c:formatCode>
                <c:ptCount val="12"/>
                <c:pt idx="0">
                  <c:v>35212</c:v>
                </c:pt>
                <c:pt idx="1">
                  <c:v>2751</c:v>
                </c:pt>
                <c:pt idx="2" formatCode="General">
                  <c:v>2102</c:v>
                </c:pt>
                <c:pt idx="3" formatCode="General">
                  <c:v>-47</c:v>
                </c:pt>
                <c:pt idx="4" formatCode="General">
                  <c:v>933</c:v>
                </c:pt>
                <c:pt idx="5" formatCode="General">
                  <c:v>106</c:v>
                </c:pt>
                <c:pt idx="6" formatCode="General">
                  <c:v>4970</c:v>
                </c:pt>
                <c:pt idx="7" formatCode="General">
                  <c:v>17</c:v>
                </c:pt>
                <c:pt idx="8" formatCode="General">
                  <c:v>64932</c:v>
                </c:pt>
                <c:pt idx="9" formatCode="General">
                  <c:v>361</c:v>
                </c:pt>
                <c:pt idx="10" formatCode="General">
                  <c:v>40</c:v>
                </c:pt>
                <c:pt idx="11">
                  <c:v>133319</c:v>
                </c:pt>
              </c:numCache>
            </c:numRef>
          </c:val>
        </c:ser>
        <c:shape val="cylinder"/>
        <c:axId val="71815168"/>
        <c:axId val="71816704"/>
        <c:axId val="0"/>
      </c:bar3DChart>
      <c:catAx>
        <c:axId val="71815168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+mj-lt"/>
              </a:defRPr>
            </a:pPr>
            <a:endParaRPr lang="ru-RU"/>
          </a:p>
        </c:txPr>
        <c:crossAx val="71816704"/>
        <c:crosses val="autoZero"/>
        <c:auto val="1"/>
        <c:lblAlgn val="ctr"/>
        <c:lblOffset val="100"/>
      </c:catAx>
      <c:valAx>
        <c:axId val="71816704"/>
        <c:scaling>
          <c:orientation val="minMax"/>
        </c:scaling>
        <c:delete val="1"/>
        <c:axPos val="l"/>
        <c:numFmt formatCode="#,##0" sourceLinked="1"/>
        <c:tickLblPos val="nextTo"/>
        <c:crossAx val="71815168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42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7877090777966651E-2"/>
                  <c:y val="-5.8479532163742704E-3"/>
                </c:manualLayout>
              </c:layout>
              <c:showVal val="1"/>
            </c:dLbl>
            <c:dLbl>
              <c:idx val="2"/>
              <c:layout>
                <c:manualLayout>
                  <c:x val="1.638733321313611E-2"/>
                  <c:y val="-1.7543859649122834E-2"/>
                </c:manualLayout>
              </c:layout>
              <c:showVal val="1"/>
            </c:dLbl>
            <c:dLbl>
              <c:idx val="3"/>
              <c:layout>
                <c:manualLayout>
                  <c:x val="1.3407818083474989E-2"/>
                  <c:y val="-1.461988304093568E-2"/>
                </c:manualLayout>
              </c:layout>
              <c:showVal val="1"/>
            </c:dLbl>
            <c:dLbl>
              <c:idx val="4"/>
              <c:layout>
                <c:manualLayout>
                  <c:x val="1.5216407227928341E-2"/>
                  <c:y val="-6.0065847032278897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расходы'!$A$4:$A$13</c:f>
              <c:strCache>
                <c:ptCount val="10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Образование</c:v>
                </c:pt>
                <c:pt idx="6">
                  <c:v>    Культура, кинематография</c:v>
                </c:pt>
                <c:pt idx="7">
                  <c:v>    Социальная политика</c:v>
                </c:pt>
                <c:pt idx="8">
                  <c:v>    Физическая культура и спорт</c:v>
                </c:pt>
                <c:pt idx="9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расходы'!$B$4:$B$13</c:f>
              <c:numCache>
                <c:formatCode>#,##0</c:formatCode>
                <c:ptCount val="10"/>
                <c:pt idx="0">
                  <c:v>36747</c:v>
                </c:pt>
                <c:pt idx="1">
                  <c:v>151</c:v>
                </c:pt>
                <c:pt idx="2">
                  <c:v>1286</c:v>
                </c:pt>
                <c:pt idx="3">
                  <c:v>6793</c:v>
                </c:pt>
                <c:pt idx="4">
                  <c:v>13371</c:v>
                </c:pt>
                <c:pt idx="5">
                  <c:v>73328</c:v>
                </c:pt>
                <c:pt idx="6">
                  <c:v>58439</c:v>
                </c:pt>
                <c:pt idx="7">
                  <c:v>14246</c:v>
                </c:pt>
                <c:pt idx="8">
                  <c:v>3060</c:v>
                </c:pt>
                <c:pt idx="9">
                  <c:v>91</c:v>
                </c:pt>
              </c:numCache>
            </c:numRef>
          </c:val>
        </c:ser>
        <c:shape val="cylinder"/>
        <c:axId val="72961408"/>
        <c:axId val="72979584"/>
        <c:axId val="0"/>
      </c:bar3DChart>
      <c:catAx>
        <c:axId val="72961408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+mj-lt"/>
              </a:defRPr>
            </a:pPr>
            <a:endParaRPr lang="ru-RU"/>
          </a:p>
        </c:txPr>
        <c:crossAx val="72979584"/>
        <c:crosses val="autoZero"/>
        <c:auto val="1"/>
        <c:lblAlgn val="ctr"/>
        <c:lblOffset val="100"/>
      </c:catAx>
      <c:valAx>
        <c:axId val="72979584"/>
        <c:scaling>
          <c:orientation val="minMax"/>
        </c:scaling>
        <c:delete val="1"/>
        <c:axPos val="l"/>
        <c:numFmt formatCode="#,##0" sourceLinked="1"/>
        <c:tickLblPos val="nextTo"/>
        <c:crossAx val="72961408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0.34893</cdr:x>
      <cdr:y>0.09877</cdr:y>
    </cdr:from>
    <cdr:to>
      <cdr:x>0.46881</cdr:x>
      <cdr:y>0.14969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9950" y="609600"/>
          <a:ext cx="11715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latin typeface="+mj-lt"/>
            </a:rPr>
            <a:t>Тыс. руб</a:t>
          </a:r>
          <a:r>
            <a:rPr lang="ru-RU" sz="1100" dirty="0"/>
            <a:t>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0.0391</cdr:x>
      <cdr:y>0.22039</cdr:y>
    </cdr:from>
    <cdr:to>
      <cdr:x>0.15307</cdr:x>
      <cdr:y>0.26831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3349" y="957254"/>
          <a:ext cx="971581" cy="208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bg2">
                  <a:lumMod val="75000"/>
                </a:schemeClr>
              </a:solidFill>
              <a:latin typeface="+mj-lt"/>
            </a:rPr>
            <a:t>Тыс.руб.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январь-март 2023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928802"/>
            <a:ext cx="3714776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244 696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плановых назначениях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876 841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27,9%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8" y="1928802"/>
            <a:ext cx="3643338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207 513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938 679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22,1%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70" y="4357694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бюджета по итогам 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37 183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                                                                    при плановом дефиците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61 838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50030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50043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500174"/>
          <a:ext cx="8072494" cy="4804147"/>
        </p:xfrm>
        <a:graphic>
          <a:graphicData uri="http://schemas.openxmlformats.org/drawingml/2006/table">
            <a:tbl>
              <a:tblPr/>
              <a:tblGrid>
                <a:gridCol w="3868368"/>
                <a:gridCol w="1596639"/>
                <a:gridCol w="1821668"/>
                <a:gridCol w="785819"/>
              </a:tblGrid>
              <a:tr h="4448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январь-март  2023 года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181 605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35 212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19,4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48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10234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2 751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10425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2102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20,2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4327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1887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-47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-2,5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5470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17,1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106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74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15054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4970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33,0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965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13,8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9656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64 932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10822,0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651 443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133 319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20,5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828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876 841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244 696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январь-март 2023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314325" y="1066800"/>
          <a:ext cx="977265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81427" y="1397000"/>
          <a:ext cx="4581145" cy="4063999"/>
        </p:xfrm>
        <a:graphic>
          <a:graphicData uri="http://schemas.openxmlformats.org/drawingml/2006/table">
            <a:tbl>
              <a:tblPr/>
              <a:tblGrid>
                <a:gridCol w="2208631"/>
                <a:gridCol w="907657"/>
                <a:gridCol w="897572"/>
                <a:gridCol w="567285"/>
              </a:tblGrid>
              <a:tr h="976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январь-март 2023 года,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испол-нения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78 310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36 747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48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8 174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1 286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155 715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6 793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89 369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13 371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15 080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344 350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73 328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21,3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194 408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58 439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40 580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14 246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11 655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3 060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26,3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938 679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207 513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января-марта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2023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66653" y="1214422"/>
          <a:ext cx="8977347" cy="4814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00079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отчетного периода является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37 183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 доходов над произведенными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3254</TotalTime>
  <Words>512</Words>
  <Application>Microsoft Office PowerPoint</Application>
  <PresentationFormat>Экран (4:3)</PresentationFormat>
  <Paragraphs>150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январь-март 2023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510</cp:revision>
  <dcterms:created xsi:type="dcterms:W3CDTF">2016-05-26T09:08:06Z</dcterms:created>
  <dcterms:modified xsi:type="dcterms:W3CDTF">2023-05-04T10:20:15Z</dcterms:modified>
</cp:coreProperties>
</file>