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68" r:id="rId4"/>
    <p:sldId id="259" r:id="rId5"/>
    <p:sldId id="267" r:id="rId6"/>
    <p:sldId id="273" r:id="rId7"/>
    <p:sldId id="27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3\&#1086;&#1089;&#1085;&#1086;&#1074;&#1085;&#1099;&#1077;%20&#1087;&#1072;&#1088;&#1072;&#1084;&#1077;&#1090;&#1088;&#1099;%202023%20&#1080;&#1089;&#1087;&#1086;&#1083;&#1085;&#1077;&#1085;&#1080;&#1077;\&#1076;&#1080;&#1072;&#1075;&#1088;&#1072;&#1084;&#1084;&#1099;%20&#1086;&#1089;&#1085;.%20&#1087;&#1072;&#1088;&#1072;&#1084;&#1077;&#1090;&#1088;&#1099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3\&#1086;&#1089;&#1085;&#1086;&#1074;&#1085;&#1099;&#1077;%20&#1087;&#1072;&#1088;&#1072;&#1084;&#1077;&#1090;&#1088;&#1099;%202023%20&#1080;&#1089;&#1087;&#1086;&#1083;&#1085;&#1077;&#1085;&#1080;&#1077;\&#1076;&#1080;&#1072;&#1075;&#1088;&#1072;&#1084;&#1084;&#1099;%20&#1086;&#1089;&#1085;.%20&#1087;&#1072;&#1088;&#1072;&#1084;&#1077;&#1090;&#1088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50"/>
      <c:rotY val="70"/>
      <c:rAngAx val="1"/>
    </c:view3D>
    <c:plotArea>
      <c:layout>
        <c:manualLayout>
          <c:layoutTarget val="inner"/>
          <c:xMode val="edge"/>
          <c:yMode val="edge"/>
          <c:x val="0.12627350152659489"/>
          <c:y val="0"/>
          <c:w val="0.86867502276501174"/>
          <c:h val="0.45206270976519131"/>
        </c:manualLayout>
      </c:layout>
      <c:bar3DChart>
        <c:barDir val="col"/>
        <c:grouping val="clustered"/>
        <c:ser>
          <c:idx val="0"/>
          <c:order val="0"/>
          <c:dLbls>
            <c:dLbl>
              <c:idx val="1"/>
              <c:layout>
                <c:manualLayout>
                  <c:x val="2.7210884353741495E-3"/>
                  <c:y val="-5.6372549019607851E-2"/>
                </c:manualLayout>
              </c:layout>
              <c:showVal val="1"/>
            </c:dLbl>
            <c:dLbl>
              <c:idx val="2"/>
              <c:layout>
                <c:manualLayout>
                  <c:x val="2.7210884353741495E-3"/>
                  <c:y val="-2.6960784313725488E-2"/>
                </c:manualLayout>
              </c:layout>
              <c:showVal val="1"/>
            </c:dLbl>
            <c:dLbl>
              <c:idx val="3"/>
              <c:layout>
                <c:manualLayout>
                  <c:x val="1.2244897959183624E-2"/>
                  <c:y val="-6.1274509803921524E-2"/>
                </c:manualLayout>
              </c:layout>
              <c:showVal val="1"/>
            </c:dLbl>
            <c:dLbl>
              <c:idx val="4"/>
              <c:layout>
                <c:manualLayout>
                  <c:x val="6.8027210884353756E-3"/>
                  <c:y val="-1.7156862745098044E-2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-6.1274509803921628E-2"/>
                </c:manualLayout>
              </c:layout>
              <c:showVal val="1"/>
            </c:dLbl>
            <c:dLbl>
              <c:idx val="6"/>
              <c:layout>
                <c:manualLayout>
                  <c:x val="5.4421768707482989E-3"/>
                  <c:y val="-2.6960977304307555E-2"/>
                </c:manualLayout>
              </c:layout>
              <c:showVal val="1"/>
            </c:dLbl>
            <c:dLbl>
              <c:idx val="7"/>
              <c:layout>
                <c:manualLayout>
                  <c:x val="8.1632653061224515E-3"/>
                  <c:y val="-6.1274509803921573E-2"/>
                </c:manualLayout>
              </c:layout>
              <c:showVal val="1"/>
            </c:dLbl>
            <c:dLbl>
              <c:idx val="8"/>
              <c:layout>
                <c:manualLayout>
                  <c:x val="1.3605442176870747E-3"/>
                  <c:y val="-3.4313725490196081E-2"/>
                </c:manualLayout>
              </c:layout>
              <c:showVal val="1"/>
            </c:dLbl>
            <c:dLbl>
              <c:idx val="9"/>
              <c:layout>
                <c:manualLayout>
                  <c:x val="-6.8027210884353756E-3"/>
                  <c:y val="-2.9411764705882356E-2"/>
                </c:manualLayout>
              </c:layout>
              <c:showVal val="1"/>
            </c:dLbl>
            <c:dLbl>
              <c:idx val="10"/>
              <c:layout>
                <c:manualLayout>
                  <c:x val="-2.7210884353741495E-3"/>
                  <c:y val="-1.9607843137254902E-2"/>
                </c:manualLayout>
              </c:layout>
              <c:showVal val="1"/>
            </c:dLbl>
            <c:dLbl>
              <c:idx val="11"/>
              <c:layout>
                <c:manualLayout>
                  <c:x val="-2.7210884353741495E-3"/>
                  <c:y val="-6.1274509803921628E-2"/>
                </c:manualLayout>
              </c:layout>
              <c:showVal val="1"/>
            </c:dLbl>
            <c:dLbl>
              <c:idx val="12"/>
              <c:layout>
                <c:manualLayout>
                  <c:x val="1.9047619047619053E-2"/>
                  <c:y val="-2.4509803921568634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>
                    <a:solidFill>
                      <a:schemeClr val="bg2">
                        <a:lumMod val="75000"/>
                      </a:schemeClr>
                    </a:solidFill>
                    <a:latin typeface="+mj-lt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доходы'!$A$3:$A$15</c:f>
              <c:strCache>
                <c:ptCount val="13"/>
                <c:pt idx="0">
                  <c:v>Налог на доходы физических лиц</c:v>
                </c:pt>
                <c:pt idx="1">
                  <c:v>Акцизы по подакцизным товарам (продукции), производимым на территории Российской Федерации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использования имущества, находящегося в государственной и муниципальной собственности</c:v>
                </c:pt>
                <c:pt idx="7">
                  <c:v>Платежи при пользовании природными ресурсами</c:v>
                </c:pt>
                <c:pt idx="8">
                  <c:v>Доходы от оказания платных услуг и компенсации затрат государства</c:v>
                </c:pt>
                <c:pt idx="9">
                  <c:v>Доходы от продажи материальных и нематериальных активов</c:v>
                </c:pt>
                <c:pt idx="10">
                  <c:v>Штрафы,санкции,возмещение ущерба</c:v>
                </c:pt>
                <c:pt idx="11">
                  <c:v>Прочие неналоговые доходы</c:v>
                </c:pt>
                <c:pt idx="12">
                  <c:v>Безвозмездные поступления</c:v>
                </c:pt>
              </c:strCache>
            </c:strRef>
          </c:cat>
          <c:val>
            <c:numRef>
              <c:f>'структура доходы'!$B$3:$B$15</c:f>
              <c:numCache>
                <c:formatCode>_-* #,##0_р_._-;\-* #,##0_р_._-;_-* "-"??_р_._-;_-@_-</c:formatCode>
                <c:ptCount val="13"/>
                <c:pt idx="0">
                  <c:v>211788</c:v>
                </c:pt>
                <c:pt idx="1">
                  <c:v>10758</c:v>
                </c:pt>
                <c:pt idx="2">
                  <c:v>14517</c:v>
                </c:pt>
                <c:pt idx="3">
                  <c:v>1407</c:v>
                </c:pt>
                <c:pt idx="4">
                  <c:v>5887</c:v>
                </c:pt>
                <c:pt idx="5">
                  <c:v>94</c:v>
                </c:pt>
                <c:pt idx="6">
                  <c:v>13208</c:v>
                </c:pt>
                <c:pt idx="7">
                  <c:v>38</c:v>
                </c:pt>
                <c:pt idx="8">
                  <c:v>1166</c:v>
                </c:pt>
                <c:pt idx="9">
                  <c:v>86841</c:v>
                </c:pt>
                <c:pt idx="10">
                  <c:v>807</c:v>
                </c:pt>
                <c:pt idx="11">
                  <c:v>1088</c:v>
                </c:pt>
                <c:pt idx="12">
                  <c:v>662623</c:v>
                </c:pt>
              </c:numCache>
            </c:numRef>
          </c:val>
        </c:ser>
        <c:shape val="cylinder"/>
        <c:axId val="62022784"/>
        <c:axId val="62024320"/>
        <c:axId val="0"/>
      </c:bar3DChart>
      <c:catAx>
        <c:axId val="62022784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+mj-lt"/>
              </a:defRPr>
            </a:pPr>
            <a:endParaRPr lang="ru-RU"/>
          </a:p>
        </c:txPr>
        <c:crossAx val="62024320"/>
        <c:crosses val="autoZero"/>
        <c:auto val="1"/>
        <c:lblAlgn val="ctr"/>
        <c:lblOffset val="100"/>
      </c:catAx>
      <c:valAx>
        <c:axId val="62024320"/>
        <c:scaling>
          <c:orientation val="minMax"/>
        </c:scaling>
        <c:delete val="1"/>
        <c:axPos val="l"/>
        <c:numFmt formatCode="_-* #,##0_р_._-;\-* #,##0_р_._-;_-* &quot;-&quot;??_р_._-;_-@_-" sourceLinked="1"/>
        <c:tickLblPos val="none"/>
        <c:crossAx val="62022784"/>
        <c:crosses val="autoZero"/>
        <c:crossBetween val="between"/>
      </c:valAx>
      <c:spPr>
        <a:gradFill>
          <a:gsLst>
            <a:gs pos="0">
              <a:schemeClr val="tx2">
                <a:lumMod val="60000"/>
                <a:lumOff val="40000"/>
              </a:scheme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sideWall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sideWall>
    <c:backWall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backWall>
    <c:plotArea>
      <c:layout>
        <c:manualLayout>
          <c:layoutTarget val="inner"/>
          <c:xMode val="edge"/>
          <c:yMode val="edge"/>
          <c:x val="0.13688502485138496"/>
          <c:y val="3.2104330708661442E-2"/>
          <c:w val="0.86311497514861502"/>
          <c:h val="0.56403390201224846"/>
        </c:manualLayout>
      </c:layout>
      <c:bar3DChart>
        <c:barDir val="col"/>
        <c:grouping val="clustered"/>
        <c:ser>
          <c:idx val="0"/>
          <c:order val="0"/>
          <c:dLbls>
            <c:dLbl>
              <c:idx val="4"/>
              <c:layout>
                <c:manualLayout>
                  <c:x val="-4.1504411148688934E-3"/>
                  <c:y val="5.6893217295207231E-3"/>
                </c:manualLayout>
              </c:layout>
              <c:showVal val="1"/>
            </c:dLbl>
            <c:dLbl>
              <c:idx val="5"/>
              <c:layout>
                <c:manualLayout>
                  <c:x val="8.4444696459693748E-3"/>
                  <c:y val="-2.3090861075630433E-2"/>
                </c:manualLayout>
              </c:layout>
              <c:showVal val="1"/>
            </c:dLbl>
            <c:dLbl>
              <c:idx val="8"/>
              <c:layout>
                <c:manualLayout>
                  <c:x val="5.0125306688597257E-3"/>
                  <c:y val="-5.7494866529774126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bg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расходы'!$A$4:$A$14</c:f>
              <c:strCache>
                <c:ptCount val="11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и правоохранительная деятельность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    Охрана окружающей среды</c:v>
                </c:pt>
                <c:pt idx="6">
                  <c:v>    Образование</c:v>
                </c:pt>
                <c:pt idx="7">
                  <c:v>    Культура, кинематография</c:v>
                </c:pt>
                <c:pt idx="8">
                  <c:v>    Социальная политика</c:v>
                </c:pt>
                <c:pt idx="9">
                  <c:v>    Физическая культура и спорт</c:v>
                </c:pt>
                <c:pt idx="10">
                  <c:v>    Средства массовой информации</c:v>
                </c:pt>
              </c:strCache>
            </c:strRef>
          </c:cat>
          <c:val>
            <c:numRef>
              <c:f>'структура расходы'!$B$4:$B$14</c:f>
              <c:numCache>
                <c:formatCode>#,##0</c:formatCode>
                <c:ptCount val="11"/>
                <c:pt idx="0">
                  <c:v>77852</c:v>
                </c:pt>
                <c:pt idx="1">
                  <c:v>598</c:v>
                </c:pt>
                <c:pt idx="2">
                  <c:v>7210</c:v>
                </c:pt>
                <c:pt idx="3">
                  <c:v>155700</c:v>
                </c:pt>
                <c:pt idx="4">
                  <c:v>84662</c:v>
                </c:pt>
                <c:pt idx="5">
                  <c:v>101950</c:v>
                </c:pt>
                <c:pt idx="6">
                  <c:v>319904</c:v>
                </c:pt>
                <c:pt idx="7">
                  <c:v>192102</c:v>
                </c:pt>
                <c:pt idx="8">
                  <c:v>34054</c:v>
                </c:pt>
                <c:pt idx="9">
                  <c:v>21567</c:v>
                </c:pt>
                <c:pt idx="10">
                  <c:v>365</c:v>
                </c:pt>
              </c:numCache>
            </c:numRef>
          </c:val>
        </c:ser>
        <c:shape val="cylinder"/>
        <c:axId val="80906496"/>
        <c:axId val="81107200"/>
        <c:axId val="0"/>
      </c:bar3DChart>
      <c:catAx>
        <c:axId val="80906496"/>
        <c:scaling>
          <c:orientation val="minMax"/>
        </c:scaling>
        <c:axPos val="b"/>
        <c:numFmt formatCode="#,##0.00" sourceLinked="1"/>
        <c:tickLblPos val="nextTo"/>
        <c:spPr>
          <a:noFill/>
        </c:spPr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81107200"/>
        <c:crosses val="autoZero"/>
        <c:auto val="1"/>
        <c:lblAlgn val="ctr"/>
        <c:lblOffset val="100"/>
      </c:catAx>
      <c:valAx>
        <c:axId val="81107200"/>
        <c:scaling>
          <c:orientation val="minMax"/>
        </c:scaling>
        <c:delete val="1"/>
        <c:axPos val="l"/>
        <c:numFmt formatCode="#,##0" sourceLinked="1"/>
        <c:tickLblPos val="none"/>
        <c:crossAx val="80906496"/>
        <c:crosses val="autoZero"/>
        <c:crossBetween val="between"/>
      </c:valAx>
      <c:spPr>
        <a:noFill/>
        <a:ln w="25400">
          <a:noFill/>
        </a:ln>
      </c:spPr>
    </c:plotArea>
    <c:plotVisOnly val="1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0.34893</cdr:x>
      <cdr:y>0.09877</cdr:y>
    </cdr:from>
    <cdr:to>
      <cdr:x>0.46881</cdr:x>
      <cdr:y>0.14969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09950" y="609600"/>
          <a:ext cx="117157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/>
            <a:t>Тыс. руб.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0.28156</cdr:x>
      <cdr:y>0.14583</cdr:y>
    </cdr:from>
    <cdr:to>
      <cdr:x>0.39553</cdr:x>
      <cdr:y>0.19375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00276" y="666735"/>
          <a:ext cx="971581" cy="2190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>
              <a:latin typeface="Arial" pitchFamily="34" charset="0"/>
              <a:cs typeface="Arial" pitchFamily="34" charset="0"/>
            </a:rPr>
            <a:t>Тыс.руб</a:t>
          </a:r>
          <a:r>
            <a:rPr lang="ru-RU" sz="1100"/>
            <a:t>.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15436" cy="1399032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параметры бюджета Городского округа Верхняя Тура за январь-ноябрь 2023 года</a:t>
            </a:r>
            <a:endParaRPr lang="ru-RU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1928802"/>
            <a:ext cx="3714776" cy="157163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исполнены в сумме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1 012 022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при плановых назначениях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1 059 925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или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95,3%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57818" y="1928802"/>
            <a:ext cx="3643338" cy="157163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исполнены в сумме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995 964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при плановых назначениях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1 092 288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или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91,2%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71670" y="4357694"/>
            <a:ext cx="4929222" cy="150019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Arial" pitchFamily="34" charset="0"/>
                <a:cs typeface="Arial" pitchFamily="34" charset="0"/>
              </a:rPr>
              <a:t>Профицит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бюджета по итогам  отчетного периода составил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14 258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                                                                    при плановом дефиците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32 363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71934" y="2500306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071934" y="3500438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6117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Исполнение доходной части бюджета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1124744"/>
          <a:ext cx="8064895" cy="4111207"/>
        </p:xfrm>
        <a:graphic>
          <a:graphicData uri="http://schemas.openxmlformats.org/drawingml/2006/table">
            <a:tbl>
              <a:tblPr/>
              <a:tblGrid>
                <a:gridCol w="3934361"/>
                <a:gridCol w="1623878"/>
                <a:gridCol w="1852746"/>
                <a:gridCol w="653910"/>
              </a:tblGrid>
              <a:tr h="5747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2023 год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Исполнено за январь-ноябрь 2023 года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испол-нения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159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доходы физических лиц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207 245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211 788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102,2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3107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11 615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10 758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92,6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159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Налоги на совокупный доход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14 966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14 517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97,0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159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Налог на имущество физических лиц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1 700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1 407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82,8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159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Земельный налог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5 982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5 887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98,4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15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Государственная пошлина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102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   94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92,2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2309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14 249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13 208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92,7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159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Платежи при пользовании природными ресурсами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38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   38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100,0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831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1 171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1 166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99,6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831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87 314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86 841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99,5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159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Штрафы,санкции,возмещение ущерба</a:t>
                      </a:r>
                    </a:p>
                  </a:txBody>
                  <a:tcPr marL="6178" marR="6178" marT="61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821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 807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98,3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159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Прочие неналоговые доходы</a:t>
                      </a:r>
                    </a:p>
                  </a:txBody>
                  <a:tcPr marL="6178" marR="6178" marT="61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1 089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1 088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99,9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159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Безвозмездные поступления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713 633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662 623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92,9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159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Итого доходов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1 059 925   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1 010 222   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95,3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4285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+mj-lt"/>
                <a:cs typeface="Times New Roman" pitchFamily="18" charset="0"/>
              </a:rPr>
              <a:t>Структура доходов бюджета за январь-ноябрь 2023 года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-95250" y="838200"/>
          <a:ext cx="93345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Исполнение расходной части бюджета  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281427" y="1397000"/>
          <a:ext cx="4581145" cy="4063999"/>
        </p:xfrm>
        <a:graphic>
          <a:graphicData uri="http://schemas.openxmlformats.org/drawingml/2006/table">
            <a:tbl>
              <a:tblPr/>
              <a:tblGrid>
                <a:gridCol w="2208631"/>
                <a:gridCol w="907657"/>
                <a:gridCol w="897572"/>
                <a:gridCol w="567285"/>
              </a:tblGrid>
              <a:tr h="9762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2023 год, тыс.руб.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Исполнено за  январь-ноябрь 2023 года, тыс.руб.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испол-нения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6326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Общегосударственные вопросы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86 362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77 852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90,1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оборона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598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88,9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4489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безопасность и правоохранительная деятельность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8 582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7 210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84,0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экономика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175 060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155 700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88,9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6326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Жилищно-коммунальное хозяйство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100 106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84 662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84,6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Охрана окружающей среды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104 182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101 950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97,9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Образование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354 863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319 904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90,1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Культура, кинематография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198 997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192 102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96,5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Социальная политика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39 756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34 054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85,7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Физическая культура и спорт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23 342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21 567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92,4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6326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Средства массовой информации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100,0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ВСЕГО РАСХОДОВ: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1 092 288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995 964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91,2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357166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Структура расходной части  бюджета по итогам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января-ноября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2023 года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09561" y="1143000"/>
          <a:ext cx="8524877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285728"/>
            <a:ext cx="3571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latin typeface="Arial" pitchFamily="34" charset="0"/>
                <a:cs typeface="Arial" pitchFamily="34" charset="0"/>
              </a:rPr>
              <a:t>Дефицит бюджета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1142984"/>
            <a:ext cx="6000792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Результатом исполнения бюджета по итогам отчетного периода является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профицит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бюджета в </a:t>
            </a:r>
            <a:r>
              <a:rPr lang="ru-R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сумме </a:t>
            </a:r>
            <a:r>
              <a:rPr lang="ru-RU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14 258 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929190" y="3143248"/>
            <a:ext cx="3643338" cy="2357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Наличие 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профицита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бюджета по итогам отчетного периода свидетельствует о превышении поступивших в отчетном периоде  доходов над произведенными расходами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158" y="2786058"/>
            <a:ext cx="3571900" cy="2071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любого бюджета   должен иметь обеспечение (кредиты, выпуск акций или ценных бумаг, остатки средств на начало финансового года)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642918"/>
            <a:ext cx="52148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Информационный лист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071678"/>
            <a:ext cx="85725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Брошюра сформирована с целью повышения прозрачности и открытости для граждан хода исполнения  бюджета городского округа Верхняя Тура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Ответственный за формирование материалов об исполнении местного бюджета в доступной для граждан форме: финансовый отдел администрации городского округа Верхняя Тура.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Адрес: г. Верхняя Тура, ул.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Иканина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77, кабинет № 207, время работы: понедельник-четверг с 8-00 до 17-15, пятница с 8-00 до 16-00, перерыв с 12-30 до 13-30, телефон 8-34344-2-82-90 (145),  электронный адрес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fovt@bk.ru.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3632</TotalTime>
  <Words>584</Words>
  <Application>Microsoft Office PowerPoint</Application>
  <PresentationFormat>Экран (4:3)</PresentationFormat>
  <Paragraphs>152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Основные параметры бюджета Городского округа Верхняя Тура за январь-ноябрь 2023 года</vt:lpstr>
      <vt:lpstr>Исполнение доходной части бюджета</vt:lpstr>
      <vt:lpstr>Слайд 3</vt:lpstr>
      <vt:lpstr>Исполнение расходной части бюджета  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Павловна</dc:creator>
  <cp:lastModifiedBy>Office</cp:lastModifiedBy>
  <cp:revision>569</cp:revision>
  <dcterms:created xsi:type="dcterms:W3CDTF">2016-05-26T09:08:06Z</dcterms:created>
  <dcterms:modified xsi:type="dcterms:W3CDTF">2023-12-05T06:27:35Z</dcterms:modified>
</cp:coreProperties>
</file>