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59"/>
          <c:y val="0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9.5238095238095247E-3"/>
                  <c:y val="-2.6960784313725492E-2"/>
                </c:manualLayout>
              </c:layout>
              <c:showVal val="1"/>
            </c:dLbl>
            <c:dLbl>
              <c:idx val="1"/>
              <c:layout>
                <c:manualLayout>
                  <c:x val="9.5238095238095247E-3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1.3605442176870748E-2"/>
                  <c:y val="-3.9215686274509852E-2"/>
                </c:manualLayout>
              </c:layout>
              <c:showVal val="1"/>
            </c:dLbl>
            <c:dLbl>
              <c:idx val="3"/>
              <c:layout>
                <c:manualLayout>
                  <c:x val="1.2244897959183673E-2"/>
                  <c:y val="-4.9019607843137254E-2"/>
                </c:manualLayout>
              </c:layout>
              <c:showVal val="1"/>
            </c:dLbl>
            <c:dLbl>
              <c:idx val="4"/>
              <c:layout>
                <c:manualLayout>
                  <c:x val="2.7210884353741495E-3"/>
                  <c:y val="-4.4117647058823532E-2"/>
                </c:manualLayout>
              </c:layout>
              <c:showVal val="1"/>
            </c:dLbl>
            <c:dLbl>
              <c:idx val="5"/>
              <c:layout>
                <c:manualLayout>
                  <c:x val="1.3605442176870747E-3"/>
                  <c:y val="-4.9019607843137254E-2"/>
                </c:manualLayout>
              </c:layout>
              <c:showVal val="1"/>
            </c:dLbl>
            <c:dLbl>
              <c:idx val="6"/>
              <c:layout>
                <c:manualLayout>
                  <c:x val="6.8027210884353739E-3"/>
                  <c:y val="-4.1666666666666623E-2"/>
                </c:manualLayout>
              </c:layout>
              <c:showVal val="1"/>
            </c:dLbl>
            <c:dLbl>
              <c:idx val="7"/>
              <c:layout>
                <c:manualLayout>
                  <c:x val="2.7210884353741495E-3"/>
                  <c:y val="-4.9019607843137254E-2"/>
                </c:manualLayout>
              </c:layout>
              <c:showVal val="1"/>
            </c:dLbl>
            <c:dLbl>
              <c:idx val="8"/>
              <c:layout>
                <c:manualLayout>
                  <c:x val="-2.7210884353741495E-3"/>
                  <c:y val="-4.6568627450980345E-2"/>
                </c:manualLayout>
              </c:layout>
              <c:showVal val="1"/>
            </c:dLbl>
            <c:dLbl>
              <c:idx val="9"/>
              <c:layout>
                <c:manualLayout>
                  <c:x val="1.6326530612244899E-2"/>
                  <c:y val="-3.6764705882352942E-2"/>
                </c:manualLayout>
              </c:layout>
              <c:showVal val="1"/>
            </c:dLbl>
            <c:dLbl>
              <c:idx val="10"/>
              <c:layout>
                <c:manualLayout>
                  <c:x val="1.3605442176870848E-2"/>
                  <c:y val="-4.9019607843137254E-2"/>
                </c:manualLayout>
              </c:layout>
              <c:showVal val="1"/>
            </c:dLbl>
            <c:dLbl>
              <c:idx val="11"/>
              <c:layout>
                <c:manualLayout>
                  <c:x val="4.0816326530612249E-3"/>
                  <c:y val="-4.6568627450980393E-2"/>
                </c:manualLayout>
              </c:layout>
              <c:showVal val="1"/>
            </c:dLbl>
            <c:dLbl>
              <c:idx val="12"/>
              <c:layout>
                <c:manualLayout>
                  <c:x val="2.0408163265306121E-2"/>
                  <c:y val="-2.941176470588235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_-* #,##0_р_._-;\-* #,##0_р_._-;_-* "-"??_р_._-;_-@_-</c:formatCode>
                <c:ptCount val="13"/>
                <c:pt idx="0">
                  <c:v>165898</c:v>
                </c:pt>
                <c:pt idx="1">
                  <c:v>9768</c:v>
                </c:pt>
                <c:pt idx="2">
                  <c:v>14272</c:v>
                </c:pt>
                <c:pt idx="3">
                  <c:v>805</c:v>
                </c:pt>
                <c:pt idx="4">
                  <c:v>5532</c:v>
                </c:pt>
                <c:pt idx="5">
                  <c:v>89</c:v>
                </c:pt>
                <c:pt idx="6">
                  <c:v>12143</c:v>
                </c:pt>
                <c:pt idx="7">
                  <c:v>38</c:v>
                </c:pt>
                <c:pt idx="8">
                  <c:v>1156</c:v>
                </c:pt>
                <c:pt idx="9">
                  <c:v>86321</c:v>
                </c:pt>
                <c:pt idx="10">
                  <c:v>807</c:v>
                </c:pt>
                <c:pt idx="11">
                  <c:v>1088</c:v>
                </c:pt>
                <c:pt idx="12">
                  <c:v>563563</c:v>
                </c:pt>
              </c:numCache>
            </c:numRef>
          </c:val>
        </c:ser>
        <c:shape val="cylinder"/>
        <c:axId val="65772928"/>
        <c:axId val="79526144"/>
        <c:axId val="0"/>
      </c:bar3DChart>
      <c:catAx>
        <c:axId val="6577292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9526144"/>
        <c:crosses val="autoZero"/>
        <c:auto val="1"/>
        <c:lblAlgn val="ctr"/>
        <c:lblOffset val="100"/>
      </c:catAx>
      <c:valAx>
        <c:axId val="79526144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65772928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4.7881042741144521E-3"/>
                  <c:y val="-1.6533027121609797E-2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72807</c:v>
                </c:pt>
                <c:pt idx="1">
                  <c:v>559</c:v>
                </c:pt>
                <c:pt idx="2">
                  <c:v>6679</c:v>
                </c:pt>
                <c:pt idx="3">
                  <c:v>152494</c:v>
                </c:pt>
                <c:pt idx="4">
                  <c:v>81268</c:v>
                </c:pt>
                <c:pt idx="5">
                  <c:v>3769</c:v>
                </c:pt>
                <c:pt idx="6">
                  <c:v>287475</c:v>
                </c:pt>
                <c:pt idx="7">
                  <c:v>188805</c:v>
                </c:pt>
                <c:pt idx="8">
                  <c:v>29918</c:v>
                </c:pt>
                <c:pt idx="9">
                  <c:v>19862</c:v>
                </c:pt>
                <c:pt idx="10">
                  <c:v>365</c:v>
                </c:pt>
              </c:numCache>
            </c:numRef>
          </c:val>
        </c:ser>
        <c:shape val="cylinder"/>
        <c:axId val="77641216"/>
        <c:axId val="77642752"/>
        <c:axId val="0"/>
      </c:bar3DChart>
      <c:catAx>
        <c:axId val="7764121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7642752"/>
        <c:crosses val="autoZero"/>
        <c:auto val="1"/>
        <c:lblAlgn val="ctr"/>
        <c:lblOffset val="100"/>
      </c:catAx>
      <c:valAx>
        <c:axId val="77642752"/>
        <c:scaling>
          <c:orientation val="minMax"/>
        </c:scaling>
        <c:delete val="1"/>
        <c:axPos val="l"/>
        <c:numFmt formatCode="#,##0" sourceLinked="1"/>
        <c:tickLblPos val="none"/>
        <c:crossAx val="7764121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0.28156</cdr:x>
      <cdr:y>0.14583</cdr:y>
    </cdr:from>
    <cdr:to>
      <cdr:x>0.39553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76" y="666735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>
              <a:latin typeface="Arial" pitchFamily="34" charset="0"/>
              <a:cs typeface="Arial" pitchFamily="34" charset="0"/>
            </a:rPr>
            <a:t>Тыс.руб</a:t>
          </a:r>
          <a:r>
            <a:rPr lang="ru-RU" sz="1100"/>
            <a:t>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январь-октябрь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861 480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1 012 013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85,1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844 001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093 069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77,2%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17 479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81 056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124744"/>
          <a:ext cx="8424937" cy="4298910"/>
        </p:xfrm>
        <a:graphic>
          <a:graphicData uri="http://schemas.openxmlformats.org/drawingml/2006/table">
            <a:tbl>
              <a:tblPr/>
              <a:tblGrid>
                <a:gridCol w="3816424"/>
                <a:gridCol w="1989952"/>
                <a:gridCol w="2042496"/>
                <a:gridCol w="576065"/>
              </a:tblGrid>
              <a:tr h="444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Исполнено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январь-октябрь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181 605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165 898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3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10 234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9 768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10 425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14 272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136,9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1 887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805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42,7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5 470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5 532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89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свыше 100,00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7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10 854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12 143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111,9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38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123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1 156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939,8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65 613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86 321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131,6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498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807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162,0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1 089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1 088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724 214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563 563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1 012 013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861 480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январь-октябрь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95250" y="838200"/>
          <a:ext cx="93345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07704" y="1340768"/>
          <a:ext cx="4882861" cy="4176044"/>
        </p:xfrm>
        <a:graphic>
          <a:graphicData uri="http://schemas.openxmlformats.org/drawingml/2006/table">
            <a:tbl>
              <a:tblPr/>
              <a:tblGrid>
                <a:gridCol w="2354092"/>
                <a:gridCol w="967436"/>
                <a:gridCol w="1129285"/>
                <a:gridCol w="432048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январь-октябрь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81 557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72 807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8 261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6 679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175 435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152 494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104 747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81 268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106 671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3 769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354 267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287 475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197 738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188 805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95,5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39 757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29 918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23 598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19 862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1 093 069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844 001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января-октября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2023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124744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17 479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3608</TotalTime>
  <Words>581</Words>
  <Application>Microsoft Office PowerPoint</Application>
  <PresentationFormat>Экран (4:3)</PresentationFormat>
  <Paragraphs>155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январь-октябрь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563</cp:revision>
  <dcterms:created xsi:type="dcterms:W3CDTF">2016-05-26T09:08:06Z</dcterms:created>
  <dcterms:modified xsi:type="dcterms:W3CDTF">2023-11-08T04:17:55Z</dcterms:modified>
</cp:coreProperties>
</file>