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68" r:id="rId4"/>
    <p:sldId id="259" r:id="rId5"/>
    <p:sldId id="267" r:id="rId6"/>
    <p:sldId id="273" r:id="rId7"/>
    <p:sldId id="27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3\&#1086;&#1089;&#1085;&#1086;&#1074;&#1085;&#1099;&#1077;%20&#1087;&#1072;&#1088;&#1072;&#1084;&#1077;&#1090;&#1088;&#1099;%202023%20&#1080;&#1089;&#1087;&#1086;&#1083;&#1085;&#1077;&#1085;&#1080;&#1077;\&#1076;&#1080;&#1072;&#1075;&#1088;&#1072;&#1084;&#1084;&#1099;%20&#1086;&#1089;&#1085;.%20&#1087;&#1072;&#1088;&#1072;&#1084;&#1077;&#1090;&#1088;&#1099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3\&#1086;&#1089;&#1085;&#1086;&#1074;&#1085;&#1099;&#1077;%20&#1087;&#1072;&#1088;&#1072;&#1084;&#1077;&#1090;&#1088;&#1099;%202023%20&#1080;&#1089;&#1087;&#1086;&#1083;&#1085;&#1077;&#1085;&#1080;&#1077;\&#1076;&#1080;&#1072;&#1075;&#1088;&#1072;&#1084;&#1084;&#1099;%20&#1086;&#1089;&#1085;.%20&#1087;&#1072;&#1088;&#1072;&#1084;&#1077;&#1090;&#1088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50"/>
      <c:rotY val="70"/>
      <c:rAngAx val="1"/>
    </c:view3D>
    <c:plotArea>
      <c:layout>
        <c:manualLayout>
          <c:layoutTarget val="inner"/>
          <c:xMode val="edge"/>
          <c:yMode val="edge"/>
          <c:x val="0.11430296212973361"/>
          <c:y val="0"/>
          <c:w val="0.86247211955648462"/>
          <c:h val="0.45206270976519131"/>
        </c:manualLayout>
      </c:layout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5.4421768707482989E-3"/>
                  <c:y val="-3.4313725490196081E-2"/>
                </c:manualLayout>
              </c:layout>
              <c:showVal val="1"/>
            </c:dLbl>
            <c:dLbl>
              <c:idx val="1"/>
              <c:layout>
                <c:manualLayout>
                  <c:x val="4.0816326530612249E-3"/>
                  <c:y val="-3.6764705882352942E-2"/>
                </c:manualLayout>
              </c:layout>
              <c:showVal val="1"/>
            </c:dLbl>
            <c:dLbl>
              <c:idx val="2"/>
              <c:layout>
                <c:manualLayout>
                  <c:x val="5.4421768707482989E-3"/>
                  <c:y val="-3.4313725490196081E-2"/>
                </c:manualLayout>
              </c:layout>
              <c:showVal val="1"/>
            </c:dLbl>
            <c:dLbl>
              <c:idx val="3"/>
              <c:layout>
                <c:manualLayout>
                  <c:x val="1.3605442176870748E-2"/>
                  <c:y val="-4.1666666666666664E-2"/>
                </c:manualLayout>
              </c:layout>
              <c:showVal val="1"/>
            </c:dLbl>
            <c:dLbl>
              <c:idx val="4"/>
              <c:layout>
                <c:manualLayout>
                  <c:x val="9.5238095238095247E-3"/>
                  <c:y val="-3.9215686274509803E-2"/>
                </c:manualLayout>
              </c:layout>
              <c:showVal val="1"/>
            </c:dLbl>
            <c:dLbl>
              <c:idx val="5"/>
              <c:layout>
                <c:manualLayout>
                  <c:x val="1.3605442176870747E-3"/>
                  <c:y val="-4.1666666666666664E-2"/>
                </c:manualLayout>
              </c:layout>
              <c:showVal val="1"/>
            </c:dLbl>
            <c:dLbl>
              <c:idx val="6"/>
              <c:layout>
                <c:manualLayout>
                  <c:x val="6.8027210884353739E-3"/>
                  <c:y val="-3.6764705882352984E-2"/>
                </c:manualLayout>
              </c:layout>
              <c:showVal val="1"/>
            </c:dLbl>
            <c:dLbl>
              <c:idx val="7"/>
              <c:layout>
                <c:manualLayout>
                  <c:x val="9.5238095238095247E-3"/>
                  <c:y val="-4.1666666666666664E-2"/>
                </c:manualLayout>
              </c:layout>
              <c:showVal val="1"/>
            </c:dLbl>
            <c:dLbl>
              <c:idx val="8"/>
              <c:layout>
                <c:manualLayout>
                  <c:x val="2.7210884353741495E-3"/>
                  <c:y val="-4.1666666666666664E-2"/>
                </c:manualLayout>
              </c:layout>
              <c:showVal val="1"/>
            </c:dLbl>
            <c:dLbl>
              <c:idx val="9"/>
              <c:layout>
                <c:manualLayout>
                  <c:x val="8.1632653061224497E-3"/>
                  <c:y val="-3.1862745098039172E-2"/>
                </c:manualLayout>
              </c:layout>
              <c:showVal val="1"/>
            </c:dLbl>
            <c:dLbl>
              <c:idx val="10"/>
              <c:layout>
                <c:manualLayout>
                  <c:x val="6.8027210884353739E-3"/>
                  <c:y val="-4.1666666666666664E-2"/>
                </c:manualLayout>
              </c:layout>
              <c:showVal val="1"/>
            </c:dLbl>
            <c:dLbl>
              <c:idx val="11"/>
              <c:layout>
                <c:manualLayout>
                  <c:x val="1.2244897959183773E-2"/>
                  <c:y val="-4.1666666666666664E-2"/>
                </c:manualLayout>
              </c:layout>
              <c:showVal val="1"/>
            </c:dLbl>
            <c:dLbl>
              <c:idx val="12"/>
              <c:layout>
                <c:manualLayout>
                  <c:x val="1.4965986394557823E-2"/>
                  <c:y val="-2.9411764705882353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доходы'!$A$3:$A$15</c:f>
              <c:strCache>
                <c:ptCount val="13"/>
                <c:pt idx="0">
                  <c:v>Налог на доходы физических лиц</c:v>
                </c:pt>
                <c:pt idx="1">
                  <c:v>Акцизы по подакцизным товарам (продукции), производимым на территории Российской Федерации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использования имущества, находящегося в государственной и муниципальной собственности</c:v>
                </c:pt>
                <c:pt idx="7">
                  <c:v>Платежи при пользовании природными ресурсами</c:v>
                </c:pt>
                <c:pt idx="8">
                  <c:v>Доходы от оказания платных услуг и компенсации затрат государства</c:v>
                </c:pt>
                <c:pt idx="9">
                  <c:v>Доходы от продажи материальных и нематериальных активов</c:v>
                </c:pt>
                <c:pt idx="10">
                  <c:v>Штрафы,санкции,возмещение ущерба</c:v>
                </c:pt>
                <c:pt idx="11">
                  <c:v>Прочие неналоговые доходы</c:v>
                </c:pt>
                <c:pt idx="12">
                  <c:v>Безвозмездные поступления</c:v>
                </c:pt>
              </c:strCache>
            </c:strRef>
          </c:cat>
          <c:val>
            <c:numRef>
              <c:f>'структура доходы'!$B$3:$B$15</c:f>
              <c:numCache>
                <c:formatCode>#,##0</c:formatCode>
                <c:ptCount val="13"/>
                <c:pt idx="0">
                  <c:v>147970</c:v>
                </c:pt>
                <c:pt idx="1">
                  <c:v>8618</c:v>
                </c:pt>
                <c:pt idx="2" formatCode="General">
                  <c:v>11768</c:v>
                </c:pt>
                <c:pt idx="3" formatCode="General">
                  <c:v>244</c:v>
                </c:pt>
                <c:pt idx="4" formatCode="General">
                  <c:v>4570</c:v>
                </c:pt>
                <c:pt idx="5" formatCode="General">
                  <c:v>73</c:v>
                </c:pt>
                <c:pt idx="6" formatCode="General">
                  <c:v>11228</c:v>
                </c:pt>
                <c:pt idx="7" formatCode="General">
                  <c:v>38</c:v>
                </c:pt>
                <c:pt idx="8" formatCode="General">
                  <c:v>1149</c:v>
                </c:pt>
                <c:pt idx="9" formatCode="General">
                  <c:v>82410</c:v>
                </c:pt>
                <c:pt idx="10" formatCode="General">
                  <c:v>691</c:v>
                </c:pt>
                <c:pt idx="11" formatCode="General">
                  <c:v>1088</c:v>
                </c:pt>
                <c:pt idx="12">
                  <c:v>530937</c:v>
                </c:pt>
              </c:numCache>
            </c:numRef>
          </c:val>
        </c:ser>
        <c:shape val="cylinder"/>
        <c:axId val="70460928"/>
        <c:axId val="70535808"/>
        <c:axId val="0"/>
      </c:bar3DChart>
      <c:catAx>
        <c:axId val="70460928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70535808"/>
        <c:crosses val="autoZero"/>
        <c:auto val="1"/>
        <c:lblAlgn val="ctr"/>
        <c:lblOffset val="100"/>
      </c:catAx>
      <c:valAx>
        <c:axId val="70535808"/>
        <c:scaling>
          <c:orientation val="minMax"/>
        </c:scaling>
        <c:delete val="1"/>
        <c:axPos val="l"/>
        <c:numFmt formatCode="#,##0" sourceLinked="1"/>
        <c:tickLblPos val="none"/>
        <c:crossAx val="70460928"/>
        <c:crosses val="autoZero"/>
        <c:crossBetween val="between"/>
      </c:valAx>
      <c:spPr>
        <a:gradFill>
          <a:gsLst>
            <a:gs pos="0">
              <a:schemeClr val="tx2">
                <a:lumMod val="60000"/>
                <a:lumOff val="40000"/>
              </a:scheme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sideWall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sideWall>
    <c:backWall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backWall>
    <c:plotArea>
      <c:layout>
        <c:manualLayout>
          <c:layoutTarget val="inner"/>
          <c:xMode val="edge"/>
          <c:yMode val="edge"/>
          <c:x val="0.13688502485138496"/>
          <c:y val="3.2104330708661442E-2"/>
          <c:w val="0.86311497514861502"/>
          <c:h val="0.56403390201224846"/>
        </c:manualLayout>
      </c:layout>
      <c:bar3DChart>
        <c:barDir val="col"/>
        <c:grouping val="clustered"/>
        <c:ser>
          <c:idx val="0"/>
          <c:order val="0"/>
          <c:dLbls>
            <c:dLbl>
              <c:idx val="4"/>
              <c:layout>
                <c:manualLayout>
                  <c:x val="1.2236892098267223E-2"/>
                  <c:y val="-5.4216972878389693E-3"/>
                </c:manualLayout>
              </c:layout>
              <c:showVal val="1"/>
            </c:dLbl>
            <c:dLbl>
              <c:idx val="5"/>
              <c:layout>
                <c:manualLayout>
                  <c:x val="8.4444696459693748E-3"/>
                  <c:y val="-2.3090861075630433E-2"/>
                </c:manualLayout>
              </c:layout>
              <c:showVal val="1"/>
            </c:dLbl>
            <c:dLbl>
              <c:idx val="8"/>
              <c:layout>
                <c:manualLayout>
                  <c:x val="5.0125306688597257E-3"/>
                  <c:y val="-5.7494866529774126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расходы'!$A$4:$A$14</c:f>
              <c:strCache>
                <c:ptCount val="11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и правоохранительная деятельность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    Охрана окружающей среды</c:v>
                </c:pt>
                <c:pt idx="6">
                  <c:v>    Образование</c:v>
                </c:pt>
                <c:pt idx="7">
                  <c:v>    Культура, кинематография</c:v>
                </c:pt>
                <c:pt idx="8">
                  <c:v>    Социальная политика</c:v>
                </c:pt>
                <c:pt idx="9">
                  <c:v>    Физическая культура и спорт</c:v>
                </c:pt>
                <c:pt idx="10">
                  <c:v>    Средства массовой информации</c:v>
                </c:pt>
              </c:strCache>
            </c:strRef>
          </c:cat>
          <c:val>
            <c:numRef>
              <c:f>'структура расходы'!$B$4:$B$14</c:f>
              <c:numCache>
                <c:formatCode>#,##0</c:formatCode>
                <c:ptCount val="11"/>
                <c:pt idx="0">
                  <c:v>68622</c:v>
                </c:pt>
                <c:pt idx="1">
                  <c:v>510</c:v>
                </c:pt>
                <c:pt idx="2">
                  <c:v>6230</c:v>
                </c:pt>
                <c:pt idx="3">
                  <c:v>151091</c:v>
                </c:pt>
                <c:pt idx="4">
                  <c:v>69087</c:v>
                </c:pt>
                <c:pt idx="5">
                  <c:v>3769</c:v>
                </c:pt>
                <c:pt idx="6">
                  <c:v>260080</c:v>
                </c:pt>
                <c:pt idx="7">
                  <c:v>185685</c:v>
                </c:pt>
                <c:pt idx="8">
                  <c:v>27963</c:v>
                </c:pt>
                <c:pt idx="9">
                  <c:v>16154</c:v>
                </c:pt>
                <c:pt idx="10">
                  <c:v>274</c:v>
                </c:pt>
              </c:numCache>
            </c:numRef>
          </c:val>
        </c:ser>
        <c:shape val="cylinder"/>
        <c:axId val="67992192"/>
        <c:axId val="68437504"/>
        <c:axId val="0"/>
      </c:bar3DChart>
      <c:catAx>
        <c:axId val="67992192"/>
        <c:scaling>
          <c:orientation val="minMax"/>
        </c:scaling>
        <c:axPos val="b"/>
        <c:numFmt formatCode="#,##0.00" sourceLinked="1"/>
        <c:tickLblPos val="nextTo"/>
        <c:spPr>
          <a:noFill/>
        </c:spPr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68437504"/>
        <c:crosses val="autoZero"/>
        <c:auto val="1"/>
        <c:lblAlgn val="ctr"/>
        <c:lblOffset val="100"/>
      </c:catAx>
      <c:valAx>
        <c:axId val="68437504"/>
        <c:scaling>
          <c:orientation val="minMax"/>
        </c:scaling>
        <c:delete val="1"/>
        <c:axPos val="l"/>
        <c:numFmt formatCode="#,##0" sourceLinked="1"/>
        <c:tickLblPos val="none"/>
        <c:crossAx val="67992192"/>
        <c:crosses val="autoZero"/>
        <c:crossBetween val="between"/>
      </c:valAx>
      <c:spPr>
        <a:noFill/>
        <a:ln w="25400">
          <a:noFill/>
        </a:ln>
      </c:spPr>
    </c:plotArea>
    <c:plotVisOnly val="1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0.34893</cdr:x>
      <cdr:y>0.09877</cdr:y>
    </cdr:from>
    <cdr:to>
      <cdr:x>0.46881</cdr:x>
      <cdr:y>0.14969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09950" y="609600"/>
          <a:ext cx="117157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>
              <a:solidFill>
                <a:schemeClr val="bg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Тыс. руб.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0.28156</cdr:x>
      <cdr:y>0.14583</cdr:y>
    </cdr:from>
    <cdr:to>
      <cdr:x>0.39553</cdr:x>
      <cdr:y>0.19375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00276" y="666735"/>
          <a:ext cx="971581" cy="2190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chemeClr val="bg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Тыс.руб.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15436" cy="1399032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параметры бюджета Городского округа Верхняя Тура за 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январь-сентябрь 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2023 года</a:t>
            </a:r>
            <a:endParaRPr lang="ru-RU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1928802"/>
            <a:ext cx="3714776" cy="157163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исполнены в сумме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800 784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при плановых назначениях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1 012 013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или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79,1%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57818" y="1928802"/>
            <a:ext cx="3643338" cy="157163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исполнены в сумме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789 465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при плановых назначениях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1 090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939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или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72,4%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71670" y="4357694"/>
            <a:ext cx="4929222" cy="150019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Arial" pitchFamily="34" charset="0"/>
                <a:cs typeface="Arial" pitchFamily="34" charset="0"/>
              </a:rPr>
              <a:t>Про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фицит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бюджета по итогам  отчетного периода составил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11 319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                                                                    при плановом дефиците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78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926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71934" y="2500306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071934" y="3500438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6117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Исполнение доходной части бюджета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99592" y="1412776"/>
          <a:ext cx="7512496" cy="4481790"/>
        </p:xfrm>
        <a:graphic>
          <a:graphicData uri="http://schemas.openxmlformats.org/drawingml/2006/table">
            <a:tbl>
              <a:tblPr/>
              <a:tblGrid>
                <a:gridCol w="3664880"/>
                <a:gridCol w="1512652"/>
                <a:gridCol w="1725843"/>
                <a:gridCol w="609121"/>
              </a:tblGrid>
              <a:tr h="510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2023 год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Исполнено за январь-сентябрь 2023 года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испол-нения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032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доходы физических лиц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181 605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147 970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81,5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8324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10234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8 618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84,2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032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Налоги на совокупный доход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10425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11768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112,9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032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имущество физических лиц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1887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244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12,9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032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Земельный налог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5470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4570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83,5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406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Государственная пошлина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73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свыше 100,00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614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10854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11228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103,4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032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Платежи при пользовании природными ресурсами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4065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123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1149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934,1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1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65613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82410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125,6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032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Штрафы,санкции,возмещение ущерба</a:t>
                      </a:r>
                    </a:p>
                  </a:txBody>
                  <a:tcPr marL="6178" marR="6178" marT="61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498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691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138,8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032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Прочие неналоговые доходы</a:t>
                      </a:r>
                    </a:p>
                  </a:txBody>
                  <a:tcPr marL="6178" marR="6178" marT="61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1089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1088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99,9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032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Безвозмездные поступления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724 214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530 937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73,3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032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Итого доходов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1 012 013 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800 784 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79,1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4285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+mj-lt"/>
                <a:cs typeface="Times New Roman" pitchFamily="18" charset="0"/>
              </a:rPr>
              <a:t>Структура доходов бюджета за </a:t>
            </a:r>
            <a:r>
              <a:rPr lang="ru-RU" sz="2400" dirty="0" smtClean="0">
                <a:latin typeface="+mj-lt"/>
                <a:cs typeface="Times New Roman" pitchFamily="18" charset="0"/>
              </a:rPr>
              <a:t>январь-сентябрь </a:t>
            </a:r>
            <a:r>
              <a:rPr lang="ru-RU" sz="2400" dirty="0" smtClean="0">
                <a:latin typeface="+mj-lt"/>
                <a:cs typeface="Times New Roman" pitchFamily="18" charset="0"/>
              </a:rPr>
              <a:t>2023 года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-95250" y="838200"/>
          <a:ext cx="93345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Исполнение расходной части бюджета  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051720" y="1556792"/>
          <a:ext cx="5602940" cy="3501858"/>
        </p:xfrm>
        <a:graphic>
          <a:graphicData uri="http://schemas.openxmlformats.org/drawingml/2006/table">
            <a:tbl>
              <a:tblPr/>
              <a:tblGrid>
                <a:gridCol w="2701252"/>
                <a:gridCol w="1110104"/>
                <a:gridCol w="1097770"/>
                <a:gridCol w="693814"/>
              </a:tblGrid>
              <a:tr h="10070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2023 год, тыс.руб.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Исполнено за  январь-сентябрь 2023 года, тыс.руб.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 испол-нения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706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Общегосударственные вопросы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81 557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68 622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84,1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736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оборона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510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75,8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9083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безопасность и правоохранительная деятельность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8 229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6 230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75,7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736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экономика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175 432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151 091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86,1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267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Жилищно-коммунальное хозяйство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104 699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69 087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66,0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736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Охрана окружающей среды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106 706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3 769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3,5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736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Образование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354 314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260 080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73,4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736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Культура, кинематография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195 608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185 685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94,9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736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Социальная политика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39 757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27 963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70,3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736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Физическая культура и спорт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23 598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16 154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68,5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278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Средства массовой информации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75,1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736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ВСЕГО РАСХОДОВ: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1 090 938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789 465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72,4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357166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Структура расходной части  бюджета по итогам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января-сентября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2023 года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09561" y="1143000"/>
          <a:ext cx="8524877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285728"/>
            <a:ext cx="3571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latin typeface="Arial" pitchFamily="34" charset="0"/>
                <a:cs typeface="Arial" pitchFamily="34" charset="0"/>
              </a:rPr>
              <a:t>Дефицит бюджета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1142984"/>
            <a:ext cx="6000792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Результатом исполнения бюджета по итогам отчетного периода является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фицит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бюджета в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сумме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11 319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929190" y="3143248"/>
            <a:ext cx="3643338" cy="2357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Наличие 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профицита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бюджета по итогам отчетного периода свидетельствует о превышении поступивших в отчетном периоде  доходов над произведенными расходами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158" y="2786058"/>
            <a:ext cx="3571900" cy="2071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любого бюджета   должен иметь обеспечение (кредиты, выпуск акций или ценных бумаг, остатки средств на начало финансового года)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642918"/>
            <a:ext cx="52148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Информационный лист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071678"/>
            <a:ext cx="85725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Брошюра сформирована с целью повышения прозрачности и открытости для граждан хода исполнения  бюджета городского округа Верхняя Тура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Ответственный за формирование материалов об исполнении местного бюджета в доступной для граждан форме: финансовый отдел администрации городского округа Верхняя Тура.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Адрес: г. Верхняя Тура, ул.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Иканина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77, кабинет № 207, время работы: понедельник-четверг с 8-00 до 17-15, пятница с 8-00 до 16-00, перерыв с 12-30 до 13-30, телефон 8-34344-2-82-90 (145),  электронный адрес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fovt@bk.ru.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3570</TotalTime>
  <Words>521</Words>
  <Application>Microsoft Office PowerPoint</Application>
  <PresentationFormat>Экран (4:3)</PresentationFormat>
  <Paragraphs>153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Основные параметры бюджета Городского округа Верхняя Тура за январь-сентябрь 2023 года</vt:lpstr>
      <vt:lpstr>Исполнение доходной части бюджета</vt:lpstr>
      <vt:lpstr>Слайд 3</vt:lpstr>
      <vt:lpstr>Исполнение расходной части бюджета  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Павловна</dc:creator>
  <cp:lastModifiedBy>Office</cp:lastModifiedBy>
  <cp:revision>558</cp:revision>
  <dcterms:created xsi:type="dcterms:W3CDTF">2016-05-26T09:08:06Z</dcterms:created>
  <dcterms:modified xsi:type="dcterms:W3CDTF">2023-10-03T11:31:58Z</dcterms:modified>
</cp:coreProperties>
</file>