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75" r:id="rId3"/>
    <p:sldId id="257" r:id="rId4"/>
    <p:sldId id="268" r:id="rId5"/>
    <p:sldId id="259" r:id="rId6"/>
    <p:sldId id="267" r:id="rId7"/>
    <p:sldId id="273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3\&#1086;&#1089;&#1085;&#1086;&#1074;&#1085;&#1099;&#1077;%20&#1087;&#1072;&#1088;&#1072;&#1084;&#1077;&#1090;&#1088;&#1099;%202023%20&#1080;&#1079;&#1084;&#1077;&#1085;&#1077;&#1085;&#1080;&#1103;%20&#1074;%20&#1073;&#1102;&#1076;&#1078;&#1077;&#1090;\&#1076;&#1080;&#1072;&#1075;&#1088;&#1072;&#1084;&#1084;&#1099;%20&#1086;&#1089;&#1085;.%20&#1087;&#1072;&#1088;&#1072;&#1084;&#1077;&#1090;&#1088;&#1099;%20&#1088;&#1077;&#1096;&#1077;&#1085;&#1080;&#1103;%20&#1076;&#1091;&#1084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3\&#1086;&#1089;&#1085;&#1086;&#1074;&#1085;&#1099;&#1077;%20&#1087;&#1072;&#1088;&#1072;&#1084;&#1077;&#1090;&#1088;&#1099;%202023%20&#1080;&#1079;&#1084;&#1077;&#1085;&#1077;&#1085;&#1080;&#1103;%20&#1074;%20&#1073;&#1102;&#1076;&#1078;&#1077;&#1090;\&#1076;&#1080;&#1072;&#1075;&#1088;&#1072;&#1084;&#1084;&#1099;%20&#1086;&#1089;&#1085;.%20&#1087;&#1072;&#1088;&#1072;&#1084;&#1077;&#1090;&#1088;&#1099;%20&#1088;&#1077;&#1096;&#1077;&#1085;&#1080;&#1103;%20&#1076;&#1091;&#1084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90"/>
      <c:rotY val="60"/>
      <c:rAngAx val="1"/>
    </c:view3D>
    <c:plotArea>
      <c:layout>
        <c:manualLayout>
          <c:layoutTarget val="inner"/>
          <c:xMode val="edge"/>
          <c:yMode val="edge"/>
          <c:x val="0.10953447483273096"/>
          <c:y val="4.7179646254813738E-2"/>
          <c:w val="0.82620765436115917"/>
          <c:h val="0.48722852548281353"/>
        </c:manualLayout>
      </c:layout>
      <c:bar3DChart>
        <c:barDir val="col"/>
        <c:grouping val="standard"/>
        <c:ser>
          <c:idx val="0"/>
          <c:order val="0"/>
          <c:tx>
            <c:strRef>
              <c:f>'структура доходы'!$B$1</c:f>
              <c:strCache>
                <c:ptCount val="1"/>
                <c:pt idx="0">
                  <c:v> 2023 год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доходы'!$A$2:$A$13</c:f>
              <c:strCache>
                <c:ptCount val="12"/>
                <c:pt idx="0">
                  <c:v>Налог на доходы физических лиц</c:v>
                </c:pt>
                <c:pt idx="1">
                  <c:v>Акцизы по подакцизным товарам (на дизельное топливо, моторные масла, автомобильный бензин)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муниципального имущества</c:v>
                </c:pt>
                <c:pt idx="7">
                  <c:v>Прочие доходы от оказания платных услуг (работ) </c:v>
                </c:pt>
                <c:pt idx="8">
                  <c:v>Доходы от реализации муниципального имущества</c:v>
                </c:pt>
                <c:pt idx="9">
                  <c:v>Штрафы, санкции, возмещение ущерба</c:v>
                </c:pt>
                <c:pt idx="10">
                  <c:v>Прочие неналоговые доходы </c:v>
                </c:pt>
                <c:pt idx="11">
                  <c:v>Безвозмездные поступления</c:v>
                </c:pt>
              </c:strCache>
            </c:strRef>
          </c:cat>
          <c:val>
            <c:numRef>
              <c:f>'структура доходы'!$B$2:$B$13</c:f>
              <c:numCache>
                <c:formatCode>_-* #,##0_р_._-;\-* #,##0_р_._-;_-* "-"??_р_._-;_-@_-</c:formatCode>
                <c:ptCount val="12"/>
                <c:pt idx="0">
                  <c:v>181605</c:v>
                </c:pt>
                <c:pt idx="1">
                  <c:v>10234</c:v>
                </c:pt>
                <c:pt idx="2">
                  <c:v>10425</c:v>
                </c:pt>
                <c:pt idx="3">
                  <c:v>1887</c:v>
                </c:pt>
                <c:pt idx="4">
                  <c:v>5470</c:v>
                </c:pt>
                <c:pt idx="5">
                  <c:v>1</c:v>
                </c:pt>
                <c:pt idx="6">
                  <c:v>10854</c:v>
                </c:pt>
                <c:pt idx="7">
                  <c:v>123</c:v>
                </c:pt>
                <c:pt idx="8">
                  <c:v>65613</c:v>
                </c:pt>
                <c:pt idx="9">
                  <c:v>498</c:v>
                </c:pt>
                <c:pt idx="10">
                  <c:v>1089</c:v>
                </c:pt>
                <c:pt idx="11">
                  <c:v>724214</c:v>
                </c:pt>
              </c:numCache>
            </c:numRef>
          </c:val>
        </c:ser>
        <c:ser>
          <c:idx val="1"/>
          <c:order val="1"/>
          <c:tx>
            <c:strRef>
              <c:f>'структура доходы'!$C$1</c:f>
              <c:strCache>
                <c:ptCount val="1"/>
                <c:pt idx="0">
                  <c:v> 2024 год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доходы'!$A$2:$A$13</c:f>
              <c:strCache>
                <c:ptCount val="12"/>
                <c:pt idx="0">
                  <c:v>Налог на доходы физических лиц</c:v>
                </c:pt>
                <c:pt idx="1">
                  <c:v>Акцизы по подакцизным товарам (на дизельное топливо, моторные масла, автомобильный бензин)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муниципального имущества</c:v>
                </c:pt>
                <c:pt idx="7">
                  <c:v>Прочие доходы от оказания платных услуг (работ) </c:v>
                </c:pt>
                <c:pt idx="8">
                  <c:v>Доходы от реализации муниципального имущества</c:v>
                </c:pt>
                <c:pt idx="9">
                  <c:v>Штрафы, санкции, возмещение ущерба</c:v>
                </c:pt>
                <c:pt idx="10">
                  <c:v>Прочие неналоговые доходы </c:v>
                </c:pt>
                <c:pt idx="11">
                  <c:v>Безвозмездные поступления</c:v>
                </c:pt>
              </c:strCache>
            </c:strRef>
          </c:cat>
          <c:val>
            <c:numRef>
              <c:f>'структура доходы'!$C$2:$C$13</c:f>
              <c:numCache>
                <c:formatCode>_-* #,##0_р_._-;\-* #,##0_р_._-;_-* "-"??_р_._-;_-@_-</c:formatCode>
                <c:ptCount val="12"/>
                <c:pt idx="0">
                  <c:v>290413</c:v>
                </c:pt>
                <c:pt idx="1">
                  <c:v>10882</c:v>
                </c:pt>
                <c:pt idx="2">
                  <c:v>11103</c:v>
                </c:pt>
                <c:pt idx="3">
                  <c:v>1925</c:v>
                </c:pt>
                <c:pt idx="4">
                  <c:v>5470</c:v>
                </c:pt>
                <c:pt idx="6">
                  <c:v>15609</c:v>
                </c:pt>
                <c:pt idx="7">
                  <c:v>125</c:v>
                </c:pt>
                <c:pt idx="8">
                  <c:v>300</c:v>
                </c:pt>
                <c:pt idx="11">
                  <c:v>459167</c:v>
                </c:pt>
              </c:numCache>
            </c:numRef>
          </c:val>
        </c:ser>
        <c:ser>
          <c:idx val="2"/>
          <c:order val="2"/>
          <c:tx>
            <c:strRef>
              <c:f>'структура доходы'!$D$1</c:f>
              <c:strCache>
                <c:ptCount val="1"/>
                <c:pt idx="0">
                  <c:v> 2025 год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доходы'!$A$2:$A$13</c:f>
              <c:strCache>
                <c:ptCount val="12"/>
                <c:pt idx="0">
                  <c:v>Налог на доходы физических лиц</c:v>
                </c:pt>
                <c:pt idx="1">
                  <c:v>Акцизы по подакцизным товарам (на дизельное топливо, моторные масла, автомобильный бензин)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муниципального имущества</c:v>
                </c:pt>
                <c:pt idx="7">
                  <c:v>Прочие доходы от оказания платных услуг (работ) </c:v>
                </c:pt>
                <c:pt idx="8">
                  <c:v>Доходы от реализации муниципального имущества</c:v>
                </c:pt>
                <c:pt idx="9">
                  <c:v>Штрафы, санкции, возмещение ущерба</c:v>
                </c:pt>
                <c:pt idx="10">
                  <c:v>Прочие неналоговые доходы </c:v>
                </c:pt>
                <c:pt idx="11">
                  <c:v>Безвозмездные поступления</c:v>
                </c:pt>
              </c:strCache>
            </c:strRef>
          </c:cat>
          <c:val>
            <c:numRef>
              <c:f>'структура доходы'!$D$2:$D$13</c:f>
              <c:numCache>
                <c:formatCode>_-* #,##0_р_._-;\-* #,##0_р_._-;_-* "-"??_р_._-;_-@_-</c:formatCode>
                <c:ptCount val="12"/>
                <c:pt idx="0">
                  <c:v>235518</c:v>
                </c:pt>
                <c:pt idx="1">
                  <c:v>11461</c:v>
                </c:pt>
                <c:pt idx="2">
                  <c:v>11691</c:v>
                </c:pt>
                <c:pt idx="3">
                  <c:v>2060</c:v>
                </c:pt>
                <c:pt idx="4">
                  <c:v>5470</c:v>
                </c:pt>
                <c:pt idx="6">
                  <c:v>16190</c:v>
                </c:pt>
                <c:pt idx="7">
                  <c:v>128</c:v>
                </c:pt>
                <c:pt idx="8">
                  <c:v>300</c:v>
                </c:pt>
                <c:pt idx="11">
                  <c:v>430817</c:v>
                </c:pt>
              </c:numCache>
            </c:numRef>
          </c:val>
        </c:ser>
        <c:shape val="cone"/>
        <c:axId val="66610688"/>
        <c:axId val="82022784"/>
        <c:axId val="118650624"/>
      </c:bar3DChart>
      <c:catAx>
        <c:axId val="66610688"/>
        <c:scaling>
          <c:orientation val="minMax"/>
        </c:scaling>
        <c:axPos val="b"/>
        <c:numFmt formatCode="#,##0_ ;\-#,##0\ " sourceLinked="1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82022784"/>
        <c:crosses val="autoZero"/>
        <c:auto val="1"/>
        <c:lblAlgn val="ctr"/>
        <c:lblOffset val="100"/>
      </c:catAx>
      <c:valAx>
        <c:axId val="82022784"/>
        <c:scaling>
          <c:orientation val="minMax"/>
        </c:scaling>
        <c:delete val="1"/>
        <c:axPos val="l"/>
        <c:numFmt formatCode="_-* #,##0_р_._-;\-* #,##0_р_._-;_-* &quot;-&quot;??_р_._-;_-@_-" sourceLinked="1"/>
        <c:tickLblPos val="none"/>
        <c:crossAx val="66610688"/>
        <c:crosses val="autoZero"/>
        <c:crossBetween val="between"/>
      </c:valAx>
      <c:serAx>
        <c:axId val="118650624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82022784"/>
        <c:crosses val="autoZero"/>
      </c:serAx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rotY val="40"/>
      <c:rAngAx val="1"/>
    </c:view3D>
    <c:plotArea>
      <c:layout>
        <c:manualLayout>
          <c:layoutTarget val="inner"/>
          <c:xMode val="edge"/>
          <c:yMode val="edge"/>
          <c:x val="0.15573944444357513"/>
          <c:y val="0"/>
          <c:w val="0.78707931121894126"/>
          <c:h val="0.62208906779151762"/>
        </c:manualLayout>
      </c:layout>
      <c:bar3DChart>
        <c:barDir val="col"/>
        <c:grouping val="standard"/>
        <c:ser>
          <c:idx val="0"/>
          <c:order val="0"/>
          <c:tx>
            <c:strRef>
              <c:f>'структура расходы'!$B$2</c:f>
              <c:strCache>
                <c:ptCount val="1"/>
                <c:pt idx="0">
                  <c:v>Утверждено на 2023 год, тыс.руб. </c:v>
                </c:pt>
              </c:strCache>
            </c:strRef>
          </c:tx>
          <c:dLbls>
            <c:dLbl>
              <c:idx val="3"/>
              <c:layout>
                <c:manualLayout>
                  <c:x val="1.2420372697243343E-3"/>
                  <c:y val="0.10970877400753563"/>
                </c:manualLayout>
              </c:layout>
              <c:showVal val="1"/>
            </c:dLbl>
            <c:dLbl>
              <c:idx val="4"/>
              <c:layout>
                <c:manualLayout>
                  <c:x val="1.2420372697243343E-3"/>
                  <c:y val="7.0527069004844345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8.6199751005920866E-2"/>
                </c:manualLayout>
              </c:layout>
              <c:showVal val="1"/>
            </c:dLbl>
            <c:dLbl>
              <c:idx val="7"/>
              <c:layout>
                <c:manualLayout>
                  <c:x val="4.9681490788973373E-3"/>
                  <c:y val="8.0975523672228683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расходы'!$A$3:$A$14</c:f>
              <c:strCache>
                <c:ptCount val="12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  <c:pt idx="11">
                  <c:v>Условно утверждаемые расходы</c:v>
                </c:pt>
              </c:strCache>
            </c:strRef>
          </c:cat>
          <c:val>
            <c:numRef>
              <c:f>'структура расходы'!$B$3:$B$14</c:f>
              <c:numCache>
                <c:formatCode>#,##0</c:formatCode>
                <c:ptCount val="12"/>
                <c:pt idx="0">
                  <c:v>81208</c:v>
                </c:pt>
                <c:pt idx="1">
                  <c:v>673</c:v>
                </c:pt>
                <c:pt idx="2">
                  <c:v>8229</c:v>
                </c:pt>
                <c:pt idx="3">
                  <c:v>175335</c:v>
                </c:pt>
                <c:pt idx="4">
                  <c:v>104783</c:v>
                </c:pt>
                <c:pt idx="5">
                  <c:v>106706</c:v>
                </c:pt>
                <c:pt idx="6">
                  <c:v>354323</c:v>
                </c:pt>
                <c:pt idx="7">
                  <c:v>195608</c:v>
                </c:pt>
                <c:pt idx="8">
                  <c:v>39756</c:v>
                </c:pt>
                <c:pt idx="9">
                  <c:v>23598</c:v>
                </c:pt>
                <c:pt idx="10">
                  <c:v>365</c:v>
                </c:pt>
              </c:numCache>
            </c:numRef>
          </c:val>
        </c:ser>
        <c:ser>
          <c:idx val="1"/>
          <c:order val="1"/>
          <c:tx>
            <c:strRef>
              <c:f>'структура расходы'!$C$2</c:f>
              <c:strCache>
                <c:ptCount val="1"/>
                <c:pt idx="0">
                  <c:v>Утверждено на 2024 год, тыс.руб. </c:v>
                </c:pt>
              </c:strCache>
            </c:strRef>
          </c:tx>
          <c:dLbls>
            <c:dLbl>
              <c:idx val="3"/>
              <c:layout>
                <c:manualLayout>
                  <c:x val="0"/>
                  <c:y val="3.1345364002153091E-2"/>
                </c:manualLayout>
              </c:layout>
              <c:showVal val="1"/>
            </c:dLbl>
            <c:dLbl>
              <c:idx val="4"/>
              <c:layout>
                <c:manualLayout>
                  <c:x val="9.9362981577946746E-3"/>
                  <c:y val="2.6121136668460386E-3"/>
                </c:manualLayout>
              </c:layout>
              <c:showVal val="1"/>
            </c:dLbl>
            <c:dLbl>
              <c:idx val="7"/>
              <c:layout>
                <c:manualLayout>
                  <c:x val="1.1178335427519007E-2"/>
                  <c:y val="4.9630159670075648E-2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1.8284795667922654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расходы'!$A$3:$A$14</c:f>
              <c:strCache>
                <c:ptCount val="12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  <c:pt idx="11">
                  <c:v>Условно утверждаемые расходы</c:v>
                </c:pt>
              </c:strCache>
            </c:strRef>
          </c:cat>
          <c:val>
            <c:numRef>
              <c:f>'структура расходы'!$C$3:$C$14</c:f>
              <c:numCache>
                <c:formatCode>#,##0</c:formatCode>
                <c:ptCount val="12"/>
                <c:pt idx="0">
                  <c:v>78272</c:v>
                </c:pt>
                <c:pt idx="1">
                  <c:v>703</c:v>
                </c:pt>
                <c:pt idx="2">
                  <c:v>9233</c:v>
                </c:pt>
                <c:pt idx="3">
                  <c:v>170242</c:v>
                </c:pt>
                <c:pt idx="4">
                  <c:v>32216</c:v>
                </c:pt>
                <c:pt idx="5">
                  <c:v>150</c:v>
                </c:pt>
                <c:pt idx="6">
                  <c:v>333010</c:v>
                </c:pt>
                <c:pt idx="7">
                  <c:v>115285</c:v>
                </c:pt>
                <c:pt idx="8">
                  <c:v>38614</c:v>
                </c:pt>
                <c:pt idx="9">
                  <c:v>14374</c:v>
                </c:pt>
                <c:pt idx="10">
                  <c:v>365</c:v>
                </c:pt>
                <c:pt idx="11">
                  <c:v>11741</c:v>
                </c:pt>
              </c:numCache>
            </c:numRef>
          </c:val>
        </c:ser>
        <c:ser>
          <c:idx val="2"/>
          <c:order val="2"/>
          <c:tx>
            <c:strRef>
              <c:f>'структура расходы'!$D$2</c:f>
              <c:strCache>
                <c:ptCount val="1"/>
                <c:pt idx="0">
                  <c:v>Утверждено на 2025 год, тыс.руб. </c:v>
                </c:pt>
              </c:strCache>
            </c:strRef>
          </c:tx>
          <c:dLbls>
            <c:dLbl>
              <c:idx val="3"/>
              <c:layout>
                <c:manualLayout>
                  <c:x val="4.9681490788973373E-3"/>
                  <c:y val="2.0896909334768694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расходы'!$A$3:$A$14</c:f>
              <c:strCache>
                <c:ptCount val="12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  <c:pt idx="11">
                  <c:v>Условно утверждаемые расходы</c:v>
                </c:pt>
              </c:strCache>
            </c:strRef>
          </c:cat>
          <c:val>
            <c:numRef>
              <c:f>'структура расходы'!$D$3:$D$14</c:f>
              <c:numCache>
                <c:formatCode>#,##0</c:formatCode>
                <c:ptCount val="12"/>
                <c:pt idx="0">
                  <c:v>81175</c:v>
                </c:pt>
                <c:pt idx="1">
                  <c:v>727</c:v>
                </c:pt>
                <c:pt idx="2">
                  <c:v>9538</c:v>
                </c:pt>
                <c:pt idx="3">
                  <c:v>154471</c:v>
                </c:pt>
                <c:pt idx="4">
                  <c:v>20538</c:v>
                </c:pt>
                <c:pt idx="5">
                  <c:v>150</c:v>
                </c:pt>
                <c:pt idx="6">
                  <c:v>342884</c:v>
                </c:pt>
                <c:pt idx="7">
                  <c:v>41402</c:v>
                </c:pt>
                <c:pt idx="8">
                  <c:v>39816</c:v>
                </c:pt>
                <c:pt idx="9">
                  <c:v>14592</c:v>
                </c:pt>
                <c:pt idx="10">
                  <c:v>365</c:v>
                </c:pt>
                <c:pt idx="11">
                  <c:v>19085</c:v>
                </c:pt>
              </c:numCache>
            </c:numRef>
          </c:val>
        </c:ser>
        <c:shape val="pyramid"/>
        <c:axId val="65576960"/>
        <c:axId val="73118464"/>
        <c:axId val="73076224"/>
      </c:bar3DChart>
      <c:catAx>
        <c:axId val="6557696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3118464"/>
        <c:crosses val="autoZero"/>
        <c:auto val="1"/>
        <c:lblAlgn val="ctr"/>
        <c:lblOffset val="100"/>
      </c:catAx>
      <c:valAx>
        <c:axId val="73118464"/>
        <c:scaling>
          <c:orientation val="minMax"/>
        </c:scaling>
        <c:delete val="1"/>
        <c:axPos val="l"/>
        <c:numFmt formatCode="#,##0" sourceLinked="1"/>
        <c:tickLblPos val="none"/>
        <c:crossAx val="65576960"/>
        <c:crosses val="autoZero"/>
        <c:crossBetween val="between"/>
      </c:valAx>
      <c:serAx>
        <c:axId val="73076224"/>
        <c:scaling>
          <c:orientation val="minMax"/>
        </c:scaling>
        <c:delete val="1"/>
        <c:axPos val="b"/>
        <c:tickLblPos val="none"/>
        <c:crossAx val="73118464"/>
        <c:crosses val="autoZero"/>
      </c:serAx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70332179444850418"/>
          <c:y val="0.76581722238527938"/>
          <c:w val="0.22410540220813838"/>
          <c:h val="0.1748725435798667"/>
        </c:manualLayout>
      </c:layout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0.71533</cdr:x>
      <cdr:y>0.08202</cdr:y>
    </cdr:from>
    <cdr:to>
      <cdr:x>0.81022</cdr:x>
      <cdr:y>0.13218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56784" y="353271"/>
          <a:ext cx="93610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>
              <a:latin typeface="+mj-lt"/>
            </a:rPr>
            <a:t>Тыс.руб</a:t>
          </a:r>
          <a:r>
            <a:rPr lang="ru-RU" sz="1100" dirty="0" smtClean="0"/>
            <a:t>.</a:t>
          </a:r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018366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</a:t>
            </a:r>
            <a:b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Городского округа Верхняя Тура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3071810"/>
            <a:ext cx="3714776" cy="128588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на 2023 год составляют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1 012 013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00694" y="3071810"/>
            <a:ext cx="3643306" cy="128588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на 2023 год составляют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1 090 584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85984" y="5429264"/>
            <a:ext cx="4929222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составляет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78 571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14810" y="342900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4572008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     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1357298"/>
            <a:ext cx="9144000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в соответствии с решением Думы Городского округа Верхняя Тура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18.08.2023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№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61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«О внесении изменений в Решение Думы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Городского округа Верхняя Тура от 22.12.2022г. № 106 «О бюджете Городского округа Верхняя Тура на 2023 год и плановый период 2024 и 2025 годов»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018366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</a:t>
            </a:r>
            <a:b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Городского округа Верхняя Тура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44" y="1500174"/>
            <a:ext cx="3714776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на 2024 год составляют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794 994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00694" y="1500174"/>
            <a:ext cx="3500462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на 2024 год составляют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804 205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28860" y="2928934"/>
            <a:ext cx="4929222" cy="642942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составляет </a:t>
            </a:r>
          </a:p>
          <a:p>
            <a:pPr algn="ctr"/>
            <a:r>
              <a:rPr lang="ru-RU" b="1" smtClean="0">
                <a:latin typeface="Arial" pitchFamily="34" charset="0"/>
                <a:cs typeface="Arial" pitchFamily="34" charset="0"/>
              </a:rPr>
              <a:t>9211 т</a:t>
            </a:r>
            <a:r>
              <a:rPr lang="ru-RU" smtClean="0">
                <a:latin typeface="Arial" pitchFamily="34" charset="0"/>
                <a:cs typeface="Arial" pitchFamily="34" charset="0"/>
              </a:rPr>
              <a:t>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43372" y="164305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2428868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    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5720" y="4357694"/>
            <a:ext cx="3714776" cy="107157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на 2025 год составляют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713 635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643538" y="4286256"/>
            <a:ext cx="3500462" cy="1000132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на 2025 год составляют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724 743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85918" y="6000768"/>
            <a:ext cx="5929354" cy="71438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составляет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11 108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6248" y="450057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286248" y="5500702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    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Доходная часть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785794"/>
          <a:ext cx="8501124" cy="5924944"/>
        </p:xfrm>
        <a:graphic>
          <a:graphicData uri="http://schemas.openxmlformats.org/drawingml/2006/table">
            <a:tbl>
              <a:tblPr/>
              <a:tblGrid>
                <a:gridCol w="4018206"/>
                <a:gridCol w="1494306"/>
                <a:gridCol w="1494306"/>
                <a:gridCol w="1494306"/>
              </a:tblGrid>
              <a:tr h="3055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2023 год, тыс.руб.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2024 год, тыс.руб.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2025 год, тыс.руб.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426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tabLst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181 605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290 413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235 518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740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Акцизы по подакцизным товарам (на дизельное топливо, моторные масла, автомобильный бензин)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10 234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10 882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11 461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353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Налоги на совокупный доход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10 425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11 103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11 691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54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1 887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1 925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2 060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54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5 470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5 470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5 470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54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    1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54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использования муниципального имущества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10 854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15 609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16 190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54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Прочие доходы от оказания платных услуг (работ)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123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125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128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54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реализации муниципального имущества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65 613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300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300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54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Штрафы, санкции, возмещение ущерба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498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54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1 089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54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724 214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459 167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430 817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27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Итого доходов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1 012 013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794 994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713 635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85761" y="142852"/>
            <a:ext cx="93048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+mj-lt"/>
                <a:cs typeface="Times New Roman" pitchFamily="18" charset="0"/>
              </a:rPr>
              <a:t>Плановые назначения доходной части  бюджета </a:t>
            </a:r>
          </a:p>
          <a:p>
            <a:pPr algn="ctr"/>
            <a:r>
              <a:rPr lang="ru-RU" sz="2400" dirty="0" smtClean="0">
                <a:latin typeface="+mj-lt"/>
                <a:cs typeface="Times New Roman" pitchFamily="18" charset="0"/>
              </a:rPr>
              <a:t>Городского округа Верхняя Тура  по состоянию на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18.08.2023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-972616" y="1275529"/>
          <a:ext cx="9865095" cy="4306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Расходная часть бюджета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515641"/>
          <a:ext cx="6096001" cy="3826717"/>
        </p:xfrm>
        <a:graphic>
          <a:graphicData uri="http://schemas.openxmlformats.org/drawingml/2006/table">
            <a:tbl>
              <a:tblPr/>
              <a:tblGrid>
                <a:gridCol w="2092514"/>
                <a:gridCol w="1251687"/>
                <a:gridCol w="1375900"/>
                <a:gridCol w="1375900"/>
              </a:tblGrid>
              <a:tr h="5589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2023 год, тыс.руб.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2024 год, тыс.руб.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2025 год, тыс.руб.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397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Общегосударственные вопросы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81 208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78 272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81 175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98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оборона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596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8 229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9 233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9 538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98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экономика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175 335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170 242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154 471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397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Жилищно-коммунальное хозяйство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104 783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32 216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20 538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98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Охрана окружающей среды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106 706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98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Образование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354 323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333 010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342 884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98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Культура, кинематография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195 608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115 285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41 402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98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Социальная политика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39 756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38 614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39 816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98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Физическая культура и спорт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23 598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14 374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14 592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397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Средства массовой информации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397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Условно утверждаемые расходы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11 741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19 085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98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1 090 584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804 205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724 743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Бюджетные ассигнования расходной части бюджета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Городского округа Верхняя Тура  по состоянию на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18.08.2023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657600" y="3057525"/>
          <a:ext cx="1828800" cy="742950"/>
        </p:xfrm>
        <a:graphic>
          <a:graphicData uri="http://schemas.openxmlformats.org/drawingml/2006/table">
            <a:tbl>
              <a:tblPr/>
              <a:tblGrid>
                <a:gridCol w="1828800"/>
              </a:tblGrid>
              <a:tr h="74295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-540568" y="998018"/>
          <a:ext cx="10225136" cy="4861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3571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Дефицит бюджета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786050" y="2285992"/>
            <a:ext cx="421484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на 2024 год составляет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9211 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4500570"/>
            <a:ext cx="357190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любого бюджета   должен иметь обеспечение (кредиты, выпуск акций или ценных бумаг, остатки средств на начало финансового года)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928670"/>
            <a:ext cx="4214810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на 2023 год </a:t>
            </a:r>
            <a:r>
              <a:rPr lang="ru-RU" smtClean="0">
                <a:latin typeface="Arial" pitchFamily="34" charset="0"/>
                <a:cs typeface="Arial" pitchFamily="34" charset="0"/>
              </a:rPr>
              <a:t>составляет  </a:t>
            </a:r>
            <a:r>
              <a:rPr lang="ru-RU" b="1" smtClean="0">
                <a:latin typeface="Arial" pitchFamily="34" charset="0"/>
                <a:cs typeface="Arial" pitchFamily="34" charset="0"/>
              </a:rPr>
              <a:t>78 571 </a:t>
            </a:r>
            <a:r>
              <a:rPr lang="ru-RU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86282" y="3929066"/>
            <a:ext cx="435771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на 2025 год составляет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11 108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тыс.руб.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071678"/>
            <a:ext cx="85725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Верхняя Тура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 формировании и 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кабинет № 207, время работы: понедельник-четверг с 8-00 до 17-15, пятница с 8-00 до 16-00, перерыв с 12-30 до 13-30, телефон 8-34344-2-82-90 (145), 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3716</TotalTime>
  <Words>655</Words>
  <Application>Microsoft Office PowerPoint</Application>
  <PresentationFormat>Экран (4:3)</PresentationFormat>
  <Paragraphs>167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Основные параметры бюджета  Городского округа Верхняя Тура</vt:lpstr>
      <vt:lpstr>Основные параметры бюджета  Городского округа Верхняя Тура</vt:lpstr>
      <vt:lpstr>Доходная часть бюджета</vt:lpstr>
      <vt:lpstr>Слайд 4</vt:lpstr>
      <vt:lpstr>Расходная часть бюджета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545</cp:revision>
  <dcterms:created xsi:type="dcterms:W3CDTF">2016-05-26T09:08:06Z</dcterms:created>
  <dcterms:modified xsi:type="dcterms:W3CDTF">2023-08-22T10:52:41Z</dcterms:modified>
</cp:coreProperties>
</file>