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2279802922565831"/>
          <c:y val="3.6313360847651056E-2"/>
          <c:w val="0.82625056692711929"/>
          <c:h val="0.4741436901090797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dLbls>
            <c:dLbl>
              <c:idx val="1"/>
              <c:layout>
                <c:manualLayout>
                  <c:x val="1.0457443146916346E-2"/>
                  <c:y val="-2.37633292162274E-2"/>
                </c:manualLayout>
              </c:layout>
              <c:showVal val="1"/>
            </c:dLbl>
            <c:dLbl>
              <c:idx val="2"/>
              <c:layout>
                <c:manualLayout>
                  <c:x val="8.9635226973568943E-3"/>
                  <c:y val="-2.37633292162274E-2"/>
                </c:manualLayout>
              </c:layout>
              <c:showVal val="1"/>
            </c:dLbl>
            <c:dLbl>
              <c:idx val="3"/>
              <c:layout>
                <c:manualLayout>
                  <c:x val="1.3445284046035341E-2"/>
                  <c:y val="-1.4257997529736437E-2"/>
                </c:manualLayout>
              </c:layout>
              <c:showVal val="1"/>
            </c:dLbl>
            <c:dLbl>
              <c:idx val="4"/>
              <c:layout>
                <c:manualLayout>
                  <c:x val="1.195136359647591E-2"/>
                  <c:y val="-1.1881664608113705E-2"/>
                </c:manualLayout>
              </c:layout>
              <c:showVal val="1"/>
            </c:dLbl>
            <c:dLbl>
              <c:idx val="5"/>
              <c:layout>
                <c:manualLayout>
                  <c:x val="-1.4939204495594816E-3"/>
                  <c:y val="-1.4257997529736437E-2"/>
                </c:manualLayout>
              </c:layout>
              <c:showVal val="1"/>
            </c:dLbl>
            <c:dLbl>
              <c:idx val="6"/>
              <c:layout>
                <c:manualLayout>
                  <c:x val="7.469602247797409E-3"/>
                  <c:y val="-1.4257997529736437E-2"/>
                </c:manualLayout>
              </c:layout>
              <c:showVal val="1"/>
            </c:dLbl>
            <c:dLbl>
              <c:idx val="7"/>
              <c:layout>
                <c:manualLayout>
                  <c:x val="-1.4939204495594816E-3"/>
                  <c:y val="-1.4257997529736437E-2"/>
                </c:manualLayout>
              </c:layout>
              <c:showVal val="1"/>
            </c:dLbl>
            <c:dLbl>
              <c:idx val="9"/>
              <c:layout>
                <c:manualLayout>
                  <c:x val="4.4817613486784471E-3"/>
                  <c:y val="-1.4257997529736437E-2"/>
                </c:manualLayout>
              </c:layout>
              <c:showVal val="1"/>
            </c:dLbl>
            <c:dLbl>
              <c:idx val="10"/>
              <c:layout>
                <c:manualLayout>
                  <c:x val="8.9635226973568943E-3"/>
                  <c:y val="0.18297763496495095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доходы'!$B$2:$B$12</c:f>
              <c:numCache>
                <c:formatCode>_-* #,##0_р_._-;\-* #,##0_р_._-;_-* "-"??_р_._-;_-@_-</c:formatCode>
                <c:ptCount val="11"/>
                <c:pt idx="0">
                  <c:v>181605</c:v>
                </c:pt>
                <c:pt idx="1">
                  <c:v>10234</c:v>
                </c:pt>
                <c:pt idx="2">
                  <c:v>10425</c:v>
                </c:pt>
                <c:pt idx="3">
                  <c:v>1887</c:v>
                </c:pt>
                <c:pt idx="4">
                  <c:v>5470</c:v>
                </c:pt>
                <c:pt idx="5">
                  <c:v>1</c:v>
                </c:pt>
                <c:pt idx="6">
                  <c:v>10854</c:v>
                </c:pt>
                <c:pt idx="7">
                  <c:v>123</c:v>
                </c:pt>
                <c:pt idx="8">
                  <c:v>65613</c:v>
                </c:pt>
                <c:pt idx="9">
                  <c:v>498</c:v>
                </c:pt>
                <c:pt idx="10">
                  <c:v>648374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dLbls>
            <c:dLbl>
              <c:idx val="10"/>
              <c:layout>
                <c:manualLayout>
                  <c:x val="7.469602247797409E-3"/>
                  <c:y val="0.1259456448460052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доходы'!$C$2:$C$12</c:f>
              <c:numCache>
                <c:formatCode>_-* #,##0_р_._-;\-* #,##0_р_._-;_-* "-"??_р_._-;_-@_-</c:formatCode>
                <c:ptCount val="11"/>
                <c:pt idx="0">
                  <c:v>215463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7">
                  <c:v>125</c:v>
                </c:pt>
                <c:pt idx="8">
                  <c:v>300</c:v>
                </c:pt>
                <c:pt idx="10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dLbl>
              <c:idx val="10"/>
              <c:layout>
                <c:manualLayout>
                  <c:x val="1.3445284046035231E-2"/>
                  <c:y val="7.604265349192768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доходы'!$D$2:$D$12</c:f>
              <c:numCache>
                <c:formatCode>_-* #,##0_р_._-;\-* #,##0_р_._-;_-* "-"??_р_._-;_-@_-</c:formatCode>
                <c:ptCount val="11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7">
                  <c:v>128</c:v>
                </c:pt>
                <c:pt idx="8">
                  <c:v>300</c:v>
                </c:pt>
                <c:pt idx="10">
                  <c:v>430817</c:v>
                </c:pt>
              </c:numCache>
            </c:numRef>
          </c:val>
        </c:ser>
        <c:shape val="cone"/>
        <c:axId val="60552320"/>
        <c:axId val="60553856"/>
        <c:axId val="60082816"/>
      </c:bar3DChart>
      <c:catAx>
        <c:axId val="60552320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553856"/>
        <c:crosses val="autoZero"/>
        <c:auto val="1"/>
        <c:lblAlgn val="ctr"/>
        <c:lblOffset val="100"/>
      </c:catAx>
      <c:valAx>
        <c:axId val="60553856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extTo"/>
        <c:crossAx val="60552320"/>
        <c:crosses val="autoZero"/>
        <c:crossBetween val="between"/>
      </c:valAx>
      <c:serAx>
        <c:axId val="600828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553856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3071948818897638"/>
          <c:y val="0"/>
          <c:w val="0.86483377077865264"/>
          <c:h val="0.67584532355213123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4"/>
              <c:layout>
                <c:manualLayout>
                  <c:x val="8.333333333333335E-3"/>
                  <c:y val="4.8100321363170682E-2"/>
                </c:manualLayout>
              </c:layout>
              <c:showVal val="1"/>
            </c:dLbl>
            <c:dLbl>
              <c:idx val="7"/>
              <c:layout>
                <c:manualLayout>
                  <c:x val="4.1666666666666666E-3"/>
                  <c:y val="0.17053750301487788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81238</c:v>
                </c:pt>
                <c:pt idx="1">
                  <c:v>673</c:v>
                </c:pt>
                <c:pt idx="2">
                  <c:v>8274</c:v>
                </c:pt>
                <c:pt idx="3">
                  <c:v>172634</c:v>
                </c:pt>
                <c:pt idx="4">
                  <c:v>83890</c:v>
                </c:pt>
                <c:pt idx="5">
                  <c:v>15080</c:v>
                </c:pt>
                <c:pt idx="6">
                  <c:v>348377</c:v>
                </c:pt>
                <c:pt idx="7">
                  <c:v>194408</c:v>
                </c:pt>
                <c:pt idx="8">
                  <c:v>40595</c:v>
                </c:pt>
                <c:pt idx="9">
                  <c:v>15499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4"/>
              <c:layout>
                <c:manualLayout>
                  <c:x val="9.7222222222222224E-3"/>
                  <c:y val="1.311826946268291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34079</c:v>
                </c:pt>
                <c:pt idx="5">
                  <c:v>150</c:v>
                </c:pt>
                <c:pt idx="6">
                  <c:v>333270</c:v>
                </c:pt>
                <c:pt idx="7">
                  <c:v>40339</c:v>
                </c:pt>
                <c:pt idx="8">
                  <c:v>38354</c:v>
                </c:pt>
                <c:pt idx="9">
                  <c:v>14374</c:v>
                </c:pt>
                <c:pt idx="10">
                  <c:v>365</c:v>
                </c:pt>
                <c:pt idx="11" formatCode="#,##0.00">
                  <c:v>9878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2"/>
              <c:layout>
                <c:manualLayout>
                  <c:x val="5.5555555555555558E-3"/>
                  <c:y val="-1.093189121890243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2.186378243780485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154472</c:v>
                </c:pt>
                <c:pt idx="4">
                  <c:v>20538</c:v>
                </c:pt>
                <c:pt idx="5">
                  <c:v>150</c:v>
                </c:pt>
                <c:pt idx="6">
                  <c:v>343156</c:v>
                </c:pt>
                <c:pt idx="7">
                  <c:v>41402</c:v>
                </c:pt>
                <c:pt idx="8">
                  <c:v>39543</c:v>
                </c:pt>
                <c:pt idx="9">
                  <c:v>14592</c:v>
                </c:pt>
                <c:pt idx="10">
                  <c:v>365</c:v>
                </c:pt>
                <c:pt idx="11" formatCode="#,##0.00">
                  <c:v>19085</c:v>
                </c:pt>
              </c:numCache>
            </c:numRef>
          </c:val>
        </c:ser>
        <c:shape val="pyramid"/>
        <c:axId val="61135104"/>
        <c:axId val="61362176"/>
        <c:axId val="60531136"/>
      </c:bar3DChart>
      <c:catAx>
        <c:axId val="611351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61362176"/>
        <c:crosses val="autoZero"/>
        <c:auto val="1"/>
        <c:lblAlgn val="ctr"/>
        <c:lblOffset val="100"/>
      </c:catAx>
      <c:valAx>
        <c:axId val="61362176"/>
        <c:scaling>
          <c:orientation val="minMax"/>
        </c:scaling>
        <c:delete val="1"/>
        <c:axPos val="l"/>
        <c:numFmt formatCode="#,##0" sourceLinked="1"/>
        <c:tickLblPos val="nextTo"/>
        <c:crossAx val="61135104"/>
        <c:crosses val="autoZero"/>
        <c:crossBetween val="between"/>
      </c:valAx>
      <c:serAx>
        <c:axId val="60531136"/>
        <c:scaling>
          <c:orientation val="minMax"/>
        </c:scaling>
        <c:delete val="1"/>
        <c:axPos val="b"/>
        <c:tickLblPos val="nextTo"/>
        <c:crossAx val="61362176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7612178191786"/>
          <c:y val="0.71879913030632858"/>
          <c:w val="0.22410540220813838"/>
          <c:h val="0.1748725435798667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+mj-lt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935 084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961 033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25 949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20.04.2023 № 36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720 044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729 259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9215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214422"/>
          <a:ext cx="6095999" cy="5015656"/>
        </p:xfrm>
        <a:graphic>
          <a:graphicData uri="http://schemas.openxmlformats.org/drawingml/2006/table">
            <a:tbl>
              <a:tblPr/>
              <a:tblGrid>
                <a:gridCol w="2881382"/>
                <a:gridCol w="1071539"/>
                <a:gridCol w="1071539"/>
                <a:gridCol w="1071539"/>
              </a:tblGrid>
              <a:tr h="287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181 605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215 463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10 234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10 425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10 854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65 613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498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648 374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935 084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720 044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713 635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33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20.04.2023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142908" y="1357298"/>
          <a:ext cx="9644098" cy="534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41887" y="1393971"/>
          <a:ext cx="5260226" cy="4070059"/>
        </p:xfrm>
        <a:graphic>
          <a:graphicData uri="http://schemas.openxmlformats.org/drawingml/2006/table">
            <a:tbl>
              <a:tblPr/>
              <a:tblGrid>
                <a:gridCol w="2313232"/>
                <a:gridCol w="950643"/>
                <a:gridCol w="940081"/>
                <a:gridCol w="1056270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81 238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8 274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172 634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83 890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34 079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15 080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348 377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333 270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343 156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40 339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40 595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38 354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39 543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15 499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9 878,00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19 085,00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961 033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729 259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20.04.2023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-142908" y="1049306"/>
          <a:ext cx="9429816" cy="5808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9215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25 949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3532</TotalTime>
  <Words>660</Words>
  <Application>Microsoft Office PowerPoint</Application>
  <PresentationFormat>Экран (4:3)</PresentationFormat>
  <Paragraphs>169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510</cp:revision>
  <dcterms:created xsi:type="dcterms:W3CDTF">2016-05-26T09:08:06Z</dcterms:created>
  <dcterms:modified xsi:type="dcterms:W3CDTF">2023-05-04T06:23:56Z</dcterms:modified>
</cp:coreProperties>
</file>