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57" r:id="rId4"/>
    <p:sldId id="268" r:id="rId5"/>
    <p:sldId id="259" r:id="rId6"/>
    <p:sldId id="267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90"/>
      <c:rotY val="60"/>
      <c:rAngAx val="1"/>
    </c:view3D>
    <c:floor>
      <c:spPr>
        <a:solidFill>
          <a:srgbClr val="4F81BD"/>
        </a:solidFill>
      </c:spPr>
    </c:floor>
    <c:sideWall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/>
      </c:spPr>
    </c:sideWall>
    <c:backWall>
      <c:spPr>
        <a:solidFill>
          <a:schemeClr val="bg2">
            <a:lumMod val="75000"/>
          </a:schemeClr>
        </a:solidFill>
        <a:scene3d>
          <a:camera prst="orthographicFront"/>
          <a:lightRig rig="threePt" dir="t"/>
        </a:scene3d>
        <a:sp3d/>
      </c:spPr>
    </c:backWall>
    <c:plotArea>
      <c:layout>
        <c:manualLayout>
          <c:layoutTarget val="inner"/>
          <c:xMode val="edge"/>
          <c:yMode val="edge"/>
          <c:x val="0.13691118070340663"/>
          <c:y val="3.1062101523488244E-2"/>
          <c:w val="0.80329644981818304"/>
          <c:h val="0.50894819766436128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доходы'!$B$1</c:f>
              <c:strCache>
                <c:ptCount val="1"/>
                <c:pt idx="0">
                  <c:v> 2023 год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12"/>
              <c:layout>
                <c:manualLayout>
                  <c:x val="4.0389918549118805E-3"/>
                  <c:y val="6.2124203046976495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доходы'!$A$2:$A$14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Платежи при пользовании природными ресурсами</c:v>
                </c:pt>
                <c:pt idx="8">
                  <c:v>Прочие доходы от оказания платных услуг (работ) </c:v>
                </c:pt>
                <c:pt idx="9">
                  <c:v>Доходы от реализации муниципального имущества</c:v>
                </c:pt>
                <c:pt idx="10">
                  <c:v>Штрафы, санкции, возмещение ущерба</c:v>
                </c:pt>
                <c:pt idx="11">
                  <c:v>Прочие неналоговые доходы 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доходы'!$B$2:$B$14</c:f>
              <c:numCache>
                <c:formatCode>_-* #,##0_р_._-;\-* #,##0_р_._-;_-* "-"??_р_._-;_-@_-</c:formatCode>
                <c:ptCount val="13"/>
                <c:pt idx="0">
                  <c:v>207245</c:v>
                </c:pt>
                <c:pt idx="1">
                  <c:v>11615</c:v>
                </c:pt>
                <c:pt idx="2">
                  <c:v>14966</c:v>
                </c:pt>
                <c:pt idx="3">
                  <c:v>1700</c:v>
                </c:pt>
                <c:pt idx="4">
                  <c:v>5982</c:v>
                </c:pt>
                <c:pt idx="5">
                  <c:v>101</c:v>
                </c:pt>
                <c:pt idx="6">
                  <c:v>14249</c:v>
                </c:pt>
                <c:pt idx="7">
                  <c:v>38</c:v>
                </c:pt>
                <c:pt idx="8">
                  <c:v>1171</c:v>
                </c:pt>
                <c:pt idx="9">
                  <c:v>87314</c:v>
                </c:pt>
                <c:pt idx="10">
                  <c:v>821</c:v>
                </c:pt>
                <c:pt idx="11">
                  <c:v>1089</c:v>
                </c:pt>
                <c:pt idx="12">
                  <c:v>723211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доходы'!$C$1</c:f>
              <c:strCache>
                <c:ptCount val="1"/>
                <c:pt idx="0">
                  <c:v> 2024 год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доходы'!$A$2:$A$14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Платежи при пользовании природными ресурсами</c:v>
                </c:pt>
                <c:pt idx="8">
                  <c:v>Прочие доходы от оказания платных услуг (работ) </c:v>
                </c:pt>
                <c:pt idx="9">
                  <c:v>Доходы от реализации муниципального имущества</c:v>
                </c:pt>
                <c:pt idx="10">
                  <c:v>Штрафы, санкции, возмещение ущерба</c:v>
                </c:pt>
                <c:pt idx="11">
                  <c:v>Прочие неналоговые доходы 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доходы'!$C$2:$C$14</c:f>
              <c:numCache>
                <c:formatCode>_-* #,##0_р_._-;\-* #,##0_р_._-;_-* "-"??_р_._-;_-@_-</c:formatCode>
                <c:ptCount val="13"/>
                <c:pt idx="0">
                  <c:v>290413</c:v>
                </c:pt>
                <c:pt idx="1">
                  <c:v>10882</c:v>
                </c:pt>
                <c:pt idx="2">
                  <c:v>11103</c:v>
                </c:pt>
                <c:pt idx="3">
                  <c:v>1925</c:v>
                </c:pt>
                <c:pt idx="4">
                  <c:v>5470</c:v>
                </c:pt>
                <c:pt idx="6">
                  <c:v>15609</c:v>
                </c:pt>
                <c:pt idx="8">
                  <c:v>125</c:v>
                </c:pt>
                <c:pt idx="9">
                  <c:v>300</c:v>
                </c:pt>
                <c:pt idx="12">
                  <c:v>459167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доходы'!$D$1</c:f>
              <c:strCache>
                <c:ptCount val="1"/>
                <c:pt idx="0">
                  <c:v> 2025 год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доходы'!$A$2:$A$14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Платежи при пользовании природными ресурсами</c:v>
                </c:pt>
                <c:pt idx="8">
                  <c:v>Прочие доходы от оказания платных услуг (работ) </c:v>
                </c:pt>
                <c:pt idx="9">
                  <c:v>Доходы от реализации муниципального имущества</c:v>
                </c:pt>
                <c:pt idx="10">
                  <c:v>Штрафы, санкции, возмещение ущерба</c:v>
                </c:pt>
                <c:pt idx="11">
                  <c:v>Прочие неналоговые доходы 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доходы'!$D$2:$D$14</c:f>
              <c:numCache>
                <c:formatCode>_-* #,##0_р_._-;\-* #,##0_р_._-;_-* "-"??_р_._-;_-@_-</c:formatCode>
                <c:ptCount val="13"/>
                <c:pt idx="0">
                  <c:v>235518</c:v>
                </c:pt>
                <c:pt idx="1">
                  <c:v>11461</c:v>
                </c:pt>
                <c:pt idx="2">
                  <c:v>11691</c:v>
                </c:pt>
                <c:pt idx="3">
                  <c:v>2060</c:v>
                </c:pt>
                <c:pt idx="4">
                  <c:v>5470</c:v>
                </c:pt>
                <c:pt idx="6">
                  <c:v>16190</c:v>
                </c:pt>
                <c:pt idx="8">
                  <c:v>128</c:v>
                </c:pt>
                <c:pt idx="9">
                  <c:v>300</c:v>
                </c:pt>
                <c:pt idx="12">
                  <c:v>430817</c:v>
                </c:pt>
              </c:numCache>
            </c:numRef>
          </c:val>
        </c:ser>
        <c:shape val="cone"/>
        <c:axId val="53116288"/>
        <c:axId val="53126272"/>
        <c:axId val="60333120"/>
      </c:bar3DChart>
      <c:catAx>
        <c:axId val="53116288"/>
        <c:scaling>
          <c:orientation val="minMax"/>
        </c:scaling>
        <c:axPos val="b"/>
        <c:numFmt formatCode="#,##0_ ;\-#,##0\ " sourceLinked="1"/>
        <c:tickLblPos val="nextTo"/>
        <c:spPr>
          <a:solidFill>
            <a:srgbClr val="4F81BD"/>
          </a:solidFill>
        </c:spPr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53126272"/>
        <c:crosses val="autoZero"/>
        <c:auto val="1"/>
        <c:lblAlgn val="ctr"/>
        <c:lblOffset val="100"/>
      </c:catAx>
      <c:valAx>
        <c:axId val="53126272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53116288"/>
        <c:crosses val="autoZero"/>
        <c:crossBetween val="between"/>
      </c:valAx>
      <c:serAx>
        <c:axId val="60333120"/>
        <c:scaling>
          <c:orientation val="minMax"/>
        </c:scaling>
        <c:axPos val="b"/>
        <c:tickLblPos val="nextTo"/>
        <c:crossAx val="53126272"/>
        <c:crosses val="autoZero"/>
      </c:serAx>
      <c:spPr>
        <a:solidFill>
          <a:srgbClr val="4F81BD"/>
        </a:soli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30"/>
      <c:rAngAx val="1"/>
    </c:view3D>
    <c:floor>
      <c:spPr>
        <a:solidFill>
          <a:schemeClr val="bg2">
            <a:lumMod val="60000"/>
            <a:lumOff val="40000"/>
          </a:schemeClr>
        </a:solidFill>
      </c:spPr>
    </c:floor>
    <c:sideWall>
      <c:spPr>
        <a:solidFill>
          <a:schemeClr val="bg2">
            <a:lumMod val="75000"/>
          </a:schemeClr>
        </a:solidFill>
      </c:spPr>
    </c:sideWall>
    <c:backWall>
      <c:spPr>
        <a:solidFill>
          <a:schemeClr val="bg2">
            <a:lumMod val="75000"/>
          </a:schemeClr>
        </a:solidFill>
      </c:spPr>
    </c:backWall>
    <c:plotArea>
      <c:layout>
        <c:manualLayout>
          <c:layoutTarget val="inner"/>
          <c:xMode val="edge"/>
          <c:yMode val="edge"/>
          <c:x val="0.18430631924449323"/>
          <c:y val="0"/>
          <c:w val="0.80322583332883102"/>
          <c:h val="0.62208906779151762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расходы'!$B$2</c:f>
              <c:strCache>
                <c:ptCount val="1"/>
                <c:pt idx="0">
                  <c:v>Утверждено на 2023 год, тыс.руб. </c:v>
                </c:pt>
              </c:strCache>
            </c:strRef>
          </c:tx>
          <c:dLbls>
            <c:dLbl>
              <c:idx val="3"/>
              <c:layout>
                <c:manualLayout>
                  <c:x val="-2.8563460362013749E-3"/>
                  <c:y val="0.12538145600861217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7.836341000538260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7.5751296338536514E-2"/>
                </c:manualLayout>
              </c:layout>
              <c:showVal val="1"/>
            </c:dLbl>
            <c:dLbl>
              <c:idx val="6"/>
              <c:layout>
                <c:manualLayout>
                  <c:x val="5.7126920724027497E-3"/>
                  <c:y val="0.28994461701991564"/>
                </c:manualLayout>
              </c:layout>
              <c:showVal val="1"/>
            </c:dLbl>
            <c:dLbl>
              <c:idx val="7"/>
              <c:layout>
                <c:manualLayout>
                  <c:x val="2.8563460362013749E-3"/>
                  <c:y val="0.13844202434284258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расходы'!$B$3:$B$14</c:f>
              <c:numCache>
                <c:formatCode>#,##0</c:formatCode>
                <c:ptCount val="12"/>
                <c:pt idx="0">
                  <c:v>86362</c:v>
                </c:pt>
                <c:pt idx="1">
                  <c:v>673</c:v>
                </c:pt>
                <c:pt idx="2">
                  <c:v>8582</c:v>
                </c:pt>
                <c:pt idx="3">
                  <c:v>175060</c:v>
                </c:pt>
                <c:pt idx="4">
                  <c:v>97252</c:v>
                </c:pt>
                <c:pt idx="5">
                  <c:v>113000</c:v>
                </c:pt>
                <c:pt idx="6">
                  <c:v>363156</c:v>
                </c:pt>
                <c:pt idx="7">
                  <c:v>224925</c:v>
                </c:pt>
                <c:pt idx="8">
                  <c:v>40310</c:v>
                </c:pt>
                <c:pt idx="9">
                  <c:v>22562</c:v>
                </c:pt>
                <c:pt idx="10">
                  <c:v>365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расходы'!$C$2</c:f>
              <c:strCache>
                <c:ptCount val="1"/>
                <c:pt idx="0">
                  <c:v>Утверждено на 2024 год, тыс.руб. 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расходы'!$C$3:$C$14</c:f>
              <c:numCache>
                <c:formatCode>#,##0</c:formatCode>
                <c:ptCount val="12"/>
                <c:pt idx="0">
                  <c:v>78272</c:v>
                </c:pt>
                <c:pt idx="1">
                  <c:v>703</c:v>
                </c:pt>
                <c:pt idx="2">
                  <c:v>9233</c:v>
                </c:pt>
                <c:pt idx="3">
                  <c:v>170242</c:v>
                </c:pt>
                <c:pt idx="4">
                  <c:v>32216</c:v>
                </c:pt>
                <c:pt idx="5">
                  <c:v>150</c:v>
                </c:pt>
                <c:pt idx="6">
                  <c:v>333010</c:v>
                </c:pt>
                <c:pt idx="7">
                  <c:v>87389</c:v>
                </c:pt>
                <c:pt idx="8">
                  <c:v>38614</c:v>
                </c:pt>
                <c:pt idx="9">
                  <c:v>14374</c:v>
                </c:pt>
                <c:pt idx="10">
                  <c:v>365</c:v>
                </c:pt>
                <c:pt idx="11">
                  <c:v>11741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расходы'!$D$2</c:f>
              <c:strCache>
                <c:ptCount val="1"/>
                <c:pt idx="0">
                  <c:v>Утверждено на 2025 год, тыс.руб. 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расходы'!$D$3:$D$14</c:f>
              <c:numCache>
                <c:formatCode>#,##0</c:formatCode>
                <c:ptCount val="12"/>
                <c:pt idx="0">
                  <c:v>81175</c:v>
                </c:pt>
                <c:pt idx="1">
                  <c:v>727</c:v>
                </c:pt>
                <c:pt idx="2">
                  <c:v>9538</c:v>
                </c:pt>
                <c:pt idx="3">
                  <c:v>154471</c:v>
                </c:pt>
                <c:pt idx="4">
                  <c:v>20538</c:v>
                </c:pt>
                <c:pt idx="5">
                  <c:v>150</c:v>
                </c:pt>
                <c:pt idx="6">
                  <c:v>342884</c:v>
                </c:pt>
                <c:pt idx="7">
                  <c:v>41402</c:v>
                </c:pt>
                <c:pt idx="8">
                  <c:v>39816</c:v>
                </c:pt>
                <c:pt idx="9">
                  <c:v>14592</c:v>
                </c:pt>
                <c:pt idx="10">
                  <c:v>365</c:v>
                </c:pt>
                <c:pt idx="11">
                  <c:v>19085</c:v>
                </c:pt>
              </c:numCache>
            </c:numRef>
          </c:val>
        </c:ser>
        <c:shape val="pyramid"/>
        <c:axId val="87387520"/>
        <c:axId val="97044352"/>
        <c:axId val="91252928"/>
      </c:bar3DChart>
      <c:catAx>
        <c:axId val="8738752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7044352"/>
        <c:crosses val="autoZero"/>
        <c:auto val="1"/>
        <c:lblAlgn val="ctr"/>
        <c:lblOffset val="100"/>
      </c:catAx>
      <c:valAx>
        <c:axId val="97044352"/>
        <c:scaling>
          <c:orientation val="minMax"/>
        </c:scaling>
        <c:delete val="1"/>
        <c:axPos val="l"/>
        <c:numFmt formatCode="#,##0" sourceLinked="1"/>
        <c:tickLblPos val="none"/>
        <c:crossAx val="87387520"/>
        <c:crosses val="autoZero"/>
        <c:crossBetween val="between"/>
      </c:valAx>
      <c:serAx>
        <c:axId val="91252928"/>
        <c:scaling>
          <c:orientation val="minMax"/>
        </c:scaling>
        <c:delete val="1"/>
        <c:axPos val="b"/>
        <c:tickLblPos val="none"/>
        <c:crossAx val="97044352"/>
        <c:crosses val="autoZero"/>
      </c:serAx>
      <c:spPr>
        <a:solidFill>
          <a:srgbClr val="1F497D">
            <a:lumMod val="60000"/>
            <a:lumOff val="40000"/>
          </a:srgbClr>
        </a:solidFill>
      </c:spPr>
    </c:plotArea>
    <c:legend>
      <c:legendPos val="r"/>
      <c:layout>
        <c:manualLayout>
          <c:xMode val="edge"/>
          <c:yMode val="edge"/>
          <c:x val="0.77175568570297604"/>
          <c:y val="0.7788777907195098"/>
          <c:w val="0.22410540220813838"/>
          <c:h val="0.1748725435798667"/>
        </c:manualLayout>
      </c:layout>
      <c:txPr>
        <a:bodyPr/>
        <a:lstStyle/>
        <a:p>
          <a:pPr>
            <a:defRPr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071810"/>
            <a:ext cx="371477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2023 год составляют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1 069 503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3071810"/>
            <a:ext cx="364330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2023 год составляют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1 132 247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5429264"/>
            <a:ext cx="492922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62 744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7200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357298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решением Думы Городского округа Верхняя Тура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 21.12.2023 № 101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«О внесении изменений в Решение Думы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Верхняя Тура от 22.12.2022г. № 106 «О бюджете Городского округа Верхняя Тура на 2023 год и плановый период 2024 и 2025 годов»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3714776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2024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794 994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1500174"/>
            <a:ext cx="350046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2024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776 309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2928934"/>
            <a:ext cx="4929222" cy="64294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18 685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64305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357694"/>
            <a:ext cx="3714776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2025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713 635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38" y="4286256"/>
            <a:ext cx="3500462" cy="10001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2025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724 743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6000768"/>
            <a:ext cx="5929354" cy="7143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11 108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50057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50070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Доходная часть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1124744"/>
          <a:ext cx="9024663" cy="4775088"/>
        </p:xfrm>
        <a:graphic>
          <a:graphicData uri="http://schemas.openxmlformats.org/drawingml/2006/table">
            <a:tbl>
              <a:tblPr/>
              <a:tblGrid>
                <a:gridCol w="3491880"/>
                <a:gridCol w="1944216"/>
                <a:gridCol w="1800200"/>
                <a:gridCol w="1788367"/>
              </a:tblGrid>
              <a:tr h="3126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207 245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290 413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235 518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(на дизельное топливо, моторные масла, автомобильный бензин)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11 615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10 882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11 461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14 966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11 103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11 691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1 700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1 925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2 060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5 982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101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14 249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15 609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16 190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природными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ресурсами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38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доходы от оказания платных услуг (работ)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1 171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реализации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87 314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Штрафы, санкции, возмещение ущерба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821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1 089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16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723 211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459 167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430 817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5634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1 069 503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794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994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 713 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635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14" y="142852"/>
            <a:ext cx="9110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Плановые назначения доходной части  бюджета </a:t>
            </a:r>
          </a:p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Городского округа Верхняя Тура  по состоянию на 21.12.2023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180279"/>
          <a:ext cx="9036495" cy="4497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Расходная часть бюджета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3608" y="1515641"/>
          <a:ext cx="7056784" cy="3826717"/>
        </p:xfrm>
        <a:graphic>
          <a:graphicData uri="http://schemas.openxmlformats.org/drawingml/2006/table">
            <a:tbl>
              <a:tblPr/>
              <a:tblGrid>
                <a:gridCol w="2422312"/>
                <a:gridCol w="1448964"/>
                <a:gridCol w="1592754"/>
                <a:gridCol w="1592754"/>
              </a:tblGrid>
              <a:tr h="558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86 362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78 272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81 175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596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8 582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9 233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9 538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175 060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170 242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154 471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97 252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32 216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20 538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113 000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363 156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333 010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342 884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224 925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87 389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41 402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40 310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38 614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39 816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22 562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14 374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14 592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3975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Условно утверждаемые расходы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11 741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19 085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98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1 132 247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776 309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724 743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Бюджетные ассигнования расходной части бюджета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Городского округа Верхняя Тура  по состоянию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21.12.2023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657600" y="3057525"/>
          <a:ext cx="1828800" cy="74295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74295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0" y="998018"/>
          <a:ext cx="8892480" cy="486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50" y="2285992"/>
            <a:ext cx="42148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на 2024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18 685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00570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21481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2023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62 744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282" y="3929066"/>
            <a:ext cx="43577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2025 год составляет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11 108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 формировании и 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3936</TotalTime>
  <Words>661</Words>
  <Application>Microsoft Office PowerPoint</Application>
  <PresentationFormat>Экран (4:3)</PresentationFormat>
  <Paragraphs>167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параметры бюджета  Городского округа Верхняя Тура</vt:lpstr>
      <vt:lpstr>Основные параметры бюджета  Городского округа Верхняя Тура</vt:lpstr>
      <vt:lpstr>Доходная часть бюджета</vt:lpstr>
      <vt:lpstr>Слайд 4</vt:lpstr>
      <vt:lpstr>Расходная часть бюджета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565</cp:revision>
  <dcterms:created xsi:type="dcterms:W3CDTF">2016-05-26T09:08:06Z</dcterms:created>
  <dcterms:modified xsi:type="dcterms:W3CDTF">2024-01-17T03:56:31Z</dcterms:modified>
</cp:coreProperties>
</file>