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57" r:id="rId4"/>
    <p:sldId id="268" r:id="rId5"/>
    <p:sldId id="259" r:id="rId6"/>
    <p:sldId id="267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90"/>
      <c:rotY val="60"/>
      <c:rAngAx val="1"/>
    </c:view3D>
    <c:plotArea>
      <c:layout>
        <c:manualLayout>
          <c:layoutTarget val="inner"/>
          <c:xMode val="edge"/>
          <c:yMode val="edge"/>
          <c:x val="0.10813606599167135"/>
          <c:y val="0"/>
          <c:w val="0.81602532703460162"/>
          <c:h val="0.51203452472775335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доходы'!$B$1</c:f>
              <c:strCache>
                <c:ptCount val="1"/>
                <c:pt idx="0">
                  <c:v> 2023 год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доходы'!$A$2:$A$13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 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доходы'!$B$2:$B$13</c:f>
              <c:numCache>
                <c:formatCode>_-* #,##0_р_._-;\-* #,##0_р_._-;_-* "-"??_р_._-;_-@_-</c:formatCode>
                <c:ptCount val="12"/>
                <c:pt idx="0">
                  <c:v>181605</c:v>
                </c:pt>
                <c:pt idx="1">
                  <c:v>10234</c:v>
                </c:pt>
                <c:pt idx="2">
                  <c:v>10425</c:v>
                </c:pt>
                <c:pt idx="3">
                  <c:v>1887</c:v>
                </c:pt>
                <c:pt idx="4">
                  <c:v>5470</c:v>
                </c:pt>
                <c:pt idx="5">
                  <c:v>1</c:v>
                </c:pt>
                <c:pt idx="6">
                  <c:v>10854</c:v>
                </c:pt>
                <c:pt idx="7">
                  <c:v>123</c:v>
                </c:pt>
                <c:pt idx="8">
                  <c:v>65613</c:v>
                </c:pt>
                <c:pt idx="9">
                  <c:v>498</c:v>
                </c:pt>
                <c:pt idx="10">
                  <c:v>1089</c:v>
                </c:pt>
                <c:pt idx="11">
                  <c:v>651024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доходы'!$C$1</c:f>
              <c:strCache>
                <c:ptCount val="1"/>
                <c:pt idx="0">
                  <c:v> 2024 год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доходы'!$A$2:$A$13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 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доходы'!$C$2:$C$13</c:f>
              <c:numCache>
                <c:formatCode>_-* #,##0_р_._-;\-* #,##0_р_._-;_-* "-"??_р_._-;_-@_-</c:formatCode>
                <c:ptCount val="12"/>
                <c:pt idx="0">
                  <c:v>290413</c:v>
                </c:pt>
                <c:pt idx="1">
                  <c:v>10882</c:v>
                </c:pt>
                <c:pt idx="2">
                  <c:v>11103</c:v>
                </c:pt>
                <c:pt idx="3">
                  <c:v>1925</c:v>
                </c:pt>
                <c:pt idx="4">
                  <c:v>5470</c:v>
                </c:pt>
                <c:pt idx="6">
                  <c:v>15609</c:v>
                </c:pt>
                <c:pt idx="7">
                  <c:v>125</c:v>
                </c:pt>
                <c:pt idx="8">
                  <c:v>300</c:v>
                </c:pt>
                <c:pt idx="11">
                  <c:v>459167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доходы'!$D$1</c:f>
              <c:strCache>
                <c:ptCount val="1"/>
                <c:pt idx="0">
                  <c:v> 2025 год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доходы'!$A$2:$A$13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 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доходы'!$D$2:$D$13</c:f>
              <c:numCache>
                <c:formatCode>_-* #,##0_р_._-;\-* #,##0_р_._-;_-* "-"??_р_._-;_-@_-</c:formatCode>
                <c:ptCount val="12"/>
                <c:pt idx="0">
                  <c:v>235518</c:v>
                </c:pt>
                <c:pt idx="1">
                  <c:v>11461</c:v>
                </c:pt>
                <c:pt idx="2">
                  <c:v>11691</c:v>
                </c:pt>
                <c:pt idx="3">
                  <c:v>2060</c:v>
                </c:pt>
                <c:pt idx="4">
                  <c:v>5470</c:v>
                </c:pt>
                <c:pt idx="6">
                  <c:v>16190</c:v>
                </c:pt>
                <c:pt idx="7">
                  <c:v>128</c:v>
                </c:pt>
                <c:pt idx="8">
                  <c:v>300</c:v>
                </c:pt>
                <c:pt idx="11">
                  <c:v>430817</c:v>
                </c:pt>
              </c:numCache>
            </c:numRef>
          </c:val>
        </c:ser>
        <c:shape val="cone"/>
        <c:axId val="63877504"/>
        <c:axId val="63879040"/>
        <c:axId val="63347328"/>
      </c:bar3DChart>
      <c:catAx>
        <c:axId val="63877504"/>
        <c:scaling>
          <c:orientation val="minMax"/>
        </c:scaling>
        <c:axPos val="b"/>
        <c:numFmt formatCode="#,##0_ ;\-#,##0\ 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879040"/>
        <c:crosses val="autoZero"/>
        <c:auto val="1"/>
        <c:lblAlgn val="ctr"/>
        <c:lblOffset val="100"/>
      </c:catAx>
      <c:valAx>
        <c:axId val="63879040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63877504"/>
        <c:crosses val="autoZero"/>
        <c:crossBetween val="between"/>
      </c:valAx>
      <c:serAx>
        <c:axId val="633473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879040"/>
        <c:crosses val="autoZero"/>
      </c:ser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40"/>
      <c:rAngAx val="1"/>
    </c:view3D>
    <c:plotArea>
      <c:layout>
        <c:manualLayout>
          <c:layoutTarget val="inner"/>
          <c:xMode val="edge"/>
          <c:yMode val="edge"/>
          <c:x val="0.18430631924449306"/>
          <c:y val="0"/>
          <c:w val="0.80322583332883002"/>
          <c:h val="0.62208906779151762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расходы'!$B$2</c:f>
              <c:strCache>
                <c:ptCount val="1"/>
                <c:pt idx="0">
                  <c:v>Утверждено на 2023 год, тыс.руб. </c:v>
                </c:pt>
              </c:strCache>
            </c:strRef>
          </c:tx>
          <c:dLbls>
            <c:dLbl>
              <c:idx val="3"/>
              <c:layout>
                <c:manualLayout>
                  <c:x val="-2.5842990200826014E-3"/>
                  <c:y val="0.12538145600861217"/>
                </c:manualLayout>
              </c:layout>
              <c:showVal val="1"/>
            </c:dLbl>
            <c:dLbl>
              <c:idx val="4"/>
              <c:layout>
                <c:manualLayout>
                  <c:x val="3.8764485301239732E-3"/>
                  <c:y val="7.0527069004844345E-2"/>
                </c:manualLayout>
              </c:layout>
              <c:showVal val="1"/>
            </c:dLbl>
            <c:dLbl>
              <c:idx val="5"/>
              <c:layout>
                <c:manualLayout>
                  <c:x val="2.5842990200826486E-3"/>
                  <c:y val="2.6121136668460867E-3"/>
                </c:manualLayout>
              </c:layout>
              <c:showVal val="1"/>
            </c:dLbl>
            <c:dLbl>
              <c:idx val="7"/>
              <c:layout>
                <c:manualLayout>
                  <c:x val="1.2921495100413243E-3"/>
                  <c:y val="0.15672682001076521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3.9181705002691303E-2"/>
                </c:manualLayout>
              </c:layout>
              <c:showVal val="1"/>
            </c:dLbl>
            <c:dLbl>
              <c:idx val="9"/>
              <c:layout>
                <c:manualLayout>
                  <c:x val="1.2921495100413243E-3"/>
                  <c:y val="2.350902300161477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расходы'!$B$3:$B$14</c:f>
              <c:numCache>
                <c:formatCode>#,##0</c:formatCode>
                <c:ptCount val="12"/>
                <c:pt idx="0">
                  <c:v>81208</c:v>
                </c:pt>
                <c:pt idx="1">
                  <c:v>673</c:v>
                </c:pt>
                <c:pt idx="2">
                  <c:v>8229</c:v>
                </c:pt>
                <c:pt idx="3">
                  <c:v>173837</c:v>
                </c:pt>
                <c:pt idx="4">
                  <c:v>101784</c:v>
                </c:pt>
                <c:pt idx="5">
                  <c:v>14485</c:v>
                </c:pt>
                <c:pt idx="6">
                  <c:v>355116</c:v>
                </c:pt>
                <c:pt idx="7">
                  <c:v>194408</c:v>
                </c:pt>
                <c:pt idx="8">
                  <c:v>40875</c:v>
                </c:pt>
                <c:pt idx="9">
                  <c:v>23094</c:v>
                </c:pt>
                <c:pt idx="10">
                  <c:v>365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расходы'!$C$2</c:f>
              <c:strCache>
                <c:ptCount val="1"/>
                <c:pt idx="0">
                  <c:v>Утверждено на 2024 год, тыс.руб. </c:v>
                </c:pt>
              </c:strCache>
            </c:strRef>
          </c:tx>
          <c:dLbls>
            <c:dLbl>
              <c:idx val="3"/>
              <c:layout>
                <c:manualLayout>
                  <c:x val="2.5842990200826486E-3"/>
                  <c:y val="6.2690728004306126E-2"/>
                </c:manualLayout>
              </c:layout>
              <c:showVal val="1"/>
            </c:dLbl>
            <c:dLbl>
              <c:idx val="7"/>
              <c:layout>
                <c:manualLayout>
                  <c:x val="1.2921495100413243E-3"/>
                  <c:y val="4.963015967007564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расходы'!$C$3:$C$14</c:f>
              <c:numCache>
                <c:formatCode>#,##0</c:formatCode>
                <c:ptCount val="12"/>
                <c:pt idx="0">
                  <c:v>78272</c:v>
                </c:pt>
                <c:pt idx="1">
                  <c:v>703</c:v>
                </c:pt>
                <c:pt idx="2">
                  <c:v>9233</c:v>
                </c:pt>
                <c:pt idx="3">
                  <c:v>170242</c:v>
                </c:pt>
                <c:pt idx="4">
                  <c:v>32216</c:v>
                </c:pt>
                <c:pt idx="5">
                  <c:v>150</c:v>
                </c:pt>
                <c:pt idx="6">
                  <c:v>333010</c:v>
                </c:pt>
                <c:pt idx="7">
                  <c:v>115285</c:v>
                </c:pt>
                <c:pt idx="8">
                  <c:v>38614</c:v>
                </c:pt>
                <c:pt idx="9">
                  <c:v>14374</c:v>
                </c:pt>
                <c:pt idx="10">
                  <c:v>365</c:v>
                </c:pt>
                <c:pt idx="11">
                  <c:v>11741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расходы'!$D$2</c:f>
              <c:strCache>
                <c:ptCount val="1"/>
                <c:pt idx="0">
                  <c:v>Утверждено на 2025 год, тыс.руб. </c:v>
                </c:pt>
              </c:strCache>
            </c:strRef>
          </c:tx>
          <c:dLbls>
            <c:dLbl>
              <c:idx val="2"/>
              <c:layout>
                <c:manualLayout>
                  <c:x val="-1.1629345590371919E-2"/>
                  <c:y val="-3.1345364002153042E-2"/>
                </c:manualLayout>
              </c:layout>
              <c:showVal val="1"/>
            </c:dLbl>
            <c:dLbl>
              <c:idx val="3"/>
              <c:layout>
                <c:manualLayout>
                  <c:x val="2.5842990200826486E-3"/>
                  <c:y val="4.963015967007564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расходы'!$D$3:$D$14</c:f>
              <c:numCache>
                <c:formatCode>#,##0</c:formatCode>
                <c:ptCount val="12"/>
                <c:pt idx="0">
                  <c:v>81175</c:v>
                </c:pt>
                <c:pt idx="1">
                  <c:v>727</c:v>
                </c:pt>
                <c:pt idx="2">
                  <c:v>9538</c:v>
                </c:pt>
                <c:pt idx="3">
                  <c:v>154471</c:v>
                </c:pt>
                <c:pt idx="4">
                  <c:v>20538</c:v>
                </c:pt>
                <c:pt idx="5">
                  <c:v>150</c:v>
                </c:pt>
                <c:pt idx="6">
                  <c:v>342884</c:v>
                </c:pt>
                <c:pt idx="7">
                  <c:v>41402</c:v>
                </c:pt>
                <c:pt idx="8">
                  <c:v>39816</c:v>
                </c:pt>
                <c:pt idx="9">
                  <c:v>14592</c:v>
                </c:pt>
                <c:pt idx="10">
                  <c:v>365</c:v>
                </c:pt>
                <c:pt idx="11">
                  <c:v>19085</c:v>
                </c:pt>
              </c:numCache>
            </c:numRef>
          </c:val>
        </c:ser>
        <c:shape val="pyramid"/>
        <c:axId val="73388416"/>
        <c:axId val="73428992"/>
        <c:axId val="98739968"/>
      </c:bar3DChart>
      <c:catAx>
        <c:axId val="7338841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3428992"/>
        <c:crosses val="autoZero"/>
        <c:auto val="1"/>
        <c:lblAlgn val="ctr"/>
        <c:lblOffset val="100"/>
      </c:catAx>
      <c:valAx>
        <c:axId val="73428992"/>
        <c:scaling>
          <c:orientation val="minMax"/>
        </c:scaling>
        <c:delete val="1"/>
        <c:axPos val="l"/>
        <c:numFmt formatCode="#,##0" sourceLinked="1"/>
        <c:tickLblPos val="none"/>
        <c:crossAx val="73388416"/>
        <c:crosses val="autoZero"/>
        <c:crossBetween val="between"/>
      </c:valAx>
      <c:serAx>
        <c:axId val="98739968"/>
        <c:scaling>
          <c:orientation val="minMax"/>
        </c:scaling>
        <c:delete val="1"/>
        <c:axPos val="b"/>
        <c:tickLblPos val="none"/>
        <c:crossAx val="73428992"/>
        <c:crosses val="autoZero"/>
      </c:serAx>
    </c:plotArea>
    <c:legend>
      <c:legendPos val="r"/>
      <c:layout>
        <c:manualLayout>
          <c:xMode val="edge"/>
          <c:yMode val="edge"/>
          <c:x val="0.76080623617806997"/>
          <c:y val="0.76581722238527938"/>
          <c:w val="0.22410540220813838"/>
          <c:h val="0.1748725435798667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071810"/>
            <a:ext cx="371477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2023 год составляют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938 823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3071810"/>
            <a:ext cx="364330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2023 год составляют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994 074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5429264"/>
            <a:ext cx="492922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55 251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7200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357298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решением Думы Городского округа Верхняя Тура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20.07.2023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48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«О внесении изменений в Решение Думы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Верхняя Тура от 22.12.2022г. № 106 «О бюджете Городского округа Верхняя Тура на 2023 год и плановый период 2024 и 2025 годов»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3714776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2024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794 994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1500174"/>
            <a:ext cx="350046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2024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804 205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2928934"/>
            <a:ext cx="4929222" cy="64294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smtClean="0">
                <a:latin typeface="Arial" pitchFamily="34" charset="0"/>
                <a:cs typeface="Arial" pitchFamily="34" charset="0"/>
              </a:rPr>
              <a:t>9211 т</a:t>
            </a:r>
            <a:r>
              <a:rPr lang="ru-RU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64305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357694"/>
            <a:ext cx="3714776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2025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713 635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38" y="4286256"/>
            <a:ext cx="3500462" cy="10001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2025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724 743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6000768"/>
            <a:ext cx="5929354" cy="7143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11 108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50057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50070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Доходная часть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785794"/>
          <a:ext cx="8501124" cy="5924944"/>
        </p:xfrm>
        <a:graphic>
          <a:graphicData uri="http://schemas.openxmlformats.org/drawingml/2006/table">
            <a:tbl>
              <a:tblPr/>
              <a:tblGrid>
                <a:gridCol w="4018206"/>
                <a:gridCol w="1494306"/>
                <a:gridCol w="1494306"/>
                <a:gridCol w="1494306"/>
              </a:tblGrid>
              <a:tr h="3055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2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tabLst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181 605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290 413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235 518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74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(на дизельное топливо, моторные масла, автомобильный бензин)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10 234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10 882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11 461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53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10 425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11 103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11 691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1 887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1 925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2 060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1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10 854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15 609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16 190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доходы от оказания платных услуг (работ)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125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128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реализации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65 613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 санкции, возмещение ущерба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498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1 089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651 024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459 167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430 817  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2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938 823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794 994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713 635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33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Плановые назначения доходной части  бюджета </a:t>
            </a:r>
          </a:p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Городского округа Верхняя Тура  по состоянию на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20.07.2023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785850" y="1275529"/>
          <a:ext cx="11215766" cy="4306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Расходная часть бюджета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31638" y="1393971"/>
          <a:ext cx="6552729" cy="3377959"/>
        </p:xfrm>
        <a:graphic>
          <a:graphicData uri="http://schemas.openxmlformats.org/drawingml/2006/table">
            <a:tbl>
              <a:tblPr/>
              <a:tblGrid>
                <a:gridCol w="2881622"/>
                <a:gridCol w="1184228"/>
                <a:gridCol w="1171070"/>
                <a:gridCol w="1315809"/>
              </a:tblGrid>
              <a:tr h="831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Общегосударственные вопросы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81 208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78 272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81 175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оборона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безопасность 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8 229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9 233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экономика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173 837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170 242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154 471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Жилищно-коммунальное хозяйство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101 784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32 216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Охрана окружающей среды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14 485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Образование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355 116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333 010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342 884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Культура, кинематография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194 408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115 285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41 402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Социальная политика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40 875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38 614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39 816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Физическая культура и спорт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23 094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14 374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14 592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Средства массовой информации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Условно утверждаемые расходы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11 741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19 085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994 074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804 205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724 743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Бюджетные ассигнования расходной части бюджета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Городского округа Верхняя Тура  по состоянию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20.07.2023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684584" y="998018"/>
          <a:ext cx="9828584" cy="486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50" y="2285992"/>
            <a:ext cx="42148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2024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9211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00570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21481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2023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55 251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282" y="3929066"/>
            <a:ext cx="43577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2025 год составляет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11 108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 формировании и 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3693</TotalTime>
  <Words>647</Words>
  <Application>Microsoft Office PowerPoint</Application>
  <PresentationFormat>Экран (4:3)</PresentationFormat>
  <Paragraphs>167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параметры бюджета  Городского округа Верхняя Тура</vt:lpstr>
      <vt:lpstr>Основные параметры бюджета  Городского округа Верхняя Тура</vt:lpstr>
      <vt:lpstr>Доходная часть бюджета</vt:lpstr>
      <vt:lpstr>Слайд 4</vt:lpstr>
      <vt:lpstr>Расходная часть бюджета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539</cp:revision>
  <dcterms:created xsi:type="dcterms:W3CDTF">2016-05-26T09:08:06Z</dcterms:created>
  <dcterms:modified xsi:type="dcterms:W3CDTF">2023-07-31T05:19:14Z</dcterms:modified>
</cp:coreProperties>
</file>