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0813606599167132"/>
          <c:y val="0"/>
          <c:w val="0.81602532703460162"/>
          <c:h val="0.51203452472775346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доходы'!$B$2:$B$13</c:f>
              <c:numCache>
                <c:formatCode>_-* #,##0_р_._-;\-* #,##0_р_._-;_-* "-"??_р_._-;_-@_-</c:formatCode>
                <c:ptCount val="12"/>
                <c:pt idx="0">
                  <c:v>181605</c:v>
                </c:pt>
                <c:pt idx="1">
                  <c:v>10234</c:v>
                </c:pt>
                <c:pt idx="2">
                  <c:v>10425</c:v>
                </c:pt>
                <c:pt idx="3">
                  <c:v>1887</c:v>
                </c:pt>
                <c:pt idx="4">
                  <c:v>5470</c:v>
                </c:pt>
                <c:pt idx="5">
                  <c:v>1</c:v>
                </c:pt>
                <c:pt idx="6">
                  <c:v>10854</c:v>
                </c:pt>
                <c:pt idx="7">
                  <c:v>123</c:v>
                </c:pt>
                <c:pt idx="8">
                  <c:v>65613</c:v>
                </c:pt>
                <c:pt idx="9">
                  <c:v>498</c:v>
                </c:pt>
                <c:pt idx="10">
                  <c:v>1089</c:v>
                </c:pt>
                <c:pt idx="11">
                  <c:v>651024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доходы'!$C$2:$C$13</c:f>
              <c:numCache>
                <c:formatCode>_-* #,##0_р_._-;\-* #,##0_р_._-;_-* "-"??_р_._-;_-@_-</c:formatCode>
                <c:ptCount val="12"/>
                <c:pt idx="0">
                  <c:v>290413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7">
                  <c:v>125</c:v>
                </c:pt>
                <c:pt idx="8">
                  <c:v>300</c:v>
                </c:pt>
                <c:pt idx="11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доходы'!$D$2:$D$13</c:f>
              <c:numCache>
                <c:formatCode>_-* #,##0_р_._-;\-* #,##0_р_._-;_-* "-"??_р_._-;_-@_-</c:formatCode>
                <c:ptCount val="12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7">
                  <c:v>128</c:v>
                </c:pt>
                <c:pt idx="8">
                  <c:v>300</c:v>
                </c:pt>
                <c:pt idx="11">
                  <c:v>430817</c:v>
                </c:pt>
              </c:numCache>
            </c:numRef>
          </c:val>
        </c:ser>
        <c:shape val="cone"/>
        <c:axId val="77583488"/>
        <c:axId val="78008320"/>
        <c:axId val="80309760"/>
      </c:bar3DChart>
      <c:catAx>
        <c:axId val="77583488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008320"/>
        <c:crosses val="autoZero"/>
        <c:auto val="1"/>
        <c:lblAlgn val="ctr"/>
        <c:lblOffset val="100"/>
      </c:catAx>
      <c:valAx>
        <c:axId val="78008320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extTo"/>
        <c:crossAx val="77583488"/>
        <c:crosses val="autoZero"/>
        <c:crossBetween val="between"/>
      </c:valAx>
      <c:serAx>
        <c:axId val="803097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008320"/>
        <c:crosses val="autoZero"/>
      </c:ser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8430631924449303"/>
          <c:y val="0"/>
          <c:w val="0.8032258333288298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1.0774335363489594E-3"/>
                  <c:y val="0.12147315156405981"/>
                </c:manualLayout>
              </c:layout>
              <c:showVal val="1"/>
            </c:dLbl>
            <c:dLbl>
              <c:idx val="4"/>
              <c:layout>
                <c:manualLayout>
                  <c:x val="1.0774335363489594E-3"/>
                  <c:y val="1.799602245393478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81208</c:v>
                </c:pt>
                <c:pt idx="1">
                  <c:v>673</c:v>
                </c:pt>
                <c:pt idx="2">
                  <c:v>8229</c:v>
                </c:pt>
                <c:pt idx="3">
                  <c:v>173837</c:v>
                </c:pt>
                <c:pt idx="4">
                  <c:v>99973</c:v>
                </c:pt>
                <c:pt idx="5">
                  <c:v>14535</c:v>
                </c:pt>
                <c:pt idx="6">
                  <c:v>348127</c:v>
                </c:pt>
                <c:pt idx="7">
                  <c:v>194408</c:v>
                </c:pt>
                <c:pt idx="8">
                  <c:v>40875</c:v>
                </c:pt>
                <c:pt idx="9">
                  <c:v>15499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4"/>
              <c:layout>
                <c:manualLayout>
                  <c:x val="1.2929202436187514E-2"/>
                  <c:y val="1.5746519647192939E-2"/>
                </c:manualLayout>
              </c:layout>
              <c:showVal val="1"/>
            </c:dLbl>
            <c:dLbl>
              <c:idx val="7"/>
              <c:layout>
                <c:manualLayout>
                  <c:x val="2.1548670726978399E-3"/>
                  <c:y val="4.049105052135327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32216</c:v>
                </c:pt>
                <c:pt idx="5">
                  <c:v>150</c:v>
                </c:pt>
                <c:pt idx="6">
                  <c:v>333010</c:v>
                </c:pt>
                <c:pt idx="7">
                  <c:v>115285</c:v>
                </c:pt>
                <c:pt idx="8">
                  <c:v>38614</c:v>
                </c:pt>
                <c:pt idx="9">
                  <c:v>14374</c:v>
                </c:pt>
                <c:pt idx="10">
                  <c:v>365</c:v>
                </c:pt>
                <c:pt idx="11">
                  <c:v>11741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2"/>
              <c:layout>
                <c:manualLayout>
                  <c:x val="8.6194682907916754E-3"/>
                  <c:y val="-2.024570238688189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154471</c:v>
                </c:pt>
                <c:pt idx="4">
                  <c:v>20538</c:v>
                </c:pt>
                <c:pt idx="5">
                  <c:v>150</c:v>
                </c:pt>
                <c:pt idx="6">
                  <c:v>342884</c:v>
                </c:pt>
                <c:pt idx="7">
                  <c:v>41402</c:v>
                </c:pt>
                <c:pt idx="8">
                  <c:v>39816</c:v>
                </c:pt>
                <c:pt idx="9">
                  <c:v>14592</c:v>
                </c:pt>
                <c:pt idx="10">
                  <c:v>365</c:v>
                </c:pt>
                <c:pt idx="11">
                  <c:v>19085</c:v>
                </c:pt>
              </c:numCache>
            </c:numRef>
          </c:val>
        </c:ser>
        <c:shape val="pyramid"/>
        <c:axId val="65340928"/>
        <c:axId val="65357696"/>
        <c:axId val="106819584"/>
      </c:bar3DChart>
      <c:catAx>
        <c:axId val="653409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5357696"/>
        <c:crosses val="autoZero"/>
        <c:auto val="1"/>
        <c:lblAlgn val="ctr"/>
        <c:lblOffset val="100"/>
      </c:catAx>
      <c:valAx>
        <c:axId val="65357696"/>
        <c:scaling>
          <c:orientation val="minMax"/>
        </c:scaling>
        <c:delete val="1"/>
        <c:axPos val="l"/>
        <c:numFmt formatCode="#,##0" sourceLinked="1"/>
        <c:tickLblPos val="nextTo"/>
        <c:crossAx val="65340928"/>
        <c:crosses val="autoZero"/>
        <c:crossBetween val="between"/>
      </c:valAx>
      <c:serAx>
        <c:axId val="106819584"/>
        <c:scaling>
          <c:orientation val="minMax"/>
        </c:scaling>
        <c:delete val="1"/>
        <c:axPos val="b"/>
        <c:tickLblPos val="nextTo"/>
        <c:crossAx val="65357696"/>
        <c:crosses val="autoZero"/>
      </c:serAx>
    </c:plotArea>
    <c:legend>
      <c:legendPos val="r"/>
      <c:layout>
        <c:manualLayout>
          <c:xMode val="edge"/>
          <c:yMode val="edge"/>
          <c:x val="0.66017932905583732"/>
          <c:y val="0.82067160938904715"/>
          <c:w val="0.22410540220813838"/>
          <c:h val="0.174872543579866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938 823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977 729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38 906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15.06.2023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47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794 994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804 205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785794"/>
          <a:ext cx="8501124" cy="5924944"/>
        </p:xfrm>
        <a:graphic>
          <a:graphicData uri="http://schemas.openxmlformats.org/drawingml/2006/table">
            <a:tbl>
              <a:tblPr/>
              <a:tblGrid>
                <a:gridCol w="4018206"/>
                <a:gridCol w="1494306"/>
                <a:gridCol w="1494306"/>
                <a:gridCol w="1494306"/>
              </a:tblGrid>
              <a:tr h="305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2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tabLst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181 605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290 413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4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10 234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53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10 425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10 854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65 613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498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1 089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651 024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938 823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794 994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713 635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33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15.06.2023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785850" y="1275529"/>
          <a:ext cx="11215766" cy="430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41887" y="1393971"/>
          <a:ext cx="5260226" cy="4070059"/>
        </p:xfrm>
        <a:graphic>
          <a:graphicData uri="http://schemas.openxmlformats.org/drawingml/2006/table">
            <a:tbl>
              <a:tblPr/>
              <a:tblGrid>
                <a:gridCol w="2313232"/>
                <a:gridCol w="950643"/>
                <a:gridCol w="940081"/>
                <a:gridCol w="1056270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173 837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99 973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32 216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14 535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333 010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342 884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115 285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38 614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39 816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15 499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977 729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804 205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15.06.2023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1285916" y="998018"/>
          <a:ext cx="11787270" cy="564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38 906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3680</TotalTime>
  <Words>637</Words>
  <Application>Microsoft Office PowerPoint</Application>
  <PresentationFormat>Экран (4:3)</PresentationFormat>
  <Paragraphs>162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531</cp:revision>
  <dcterms:created xsi:type="dcterms:W3CDTF">2016-05-26T09:08:06Z</dcterms:created>
  <dcterms:modified xsi:type="dcterms:W3CDTF">2023-06-16T05:45:38Z</dcterms:modified>
</cp:coreProperties>
</file>