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5" r:id="rId3"/>
    <p:sldId id="257" r:id="rId4"/>
    <p:sldId id="268" r:id="rId5"/>
    <p:sldId id="259" r:id="rId6"/>
    <p:sldId id="267" r:id="rId7"/>
    <p:sldId id="273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79;&#1084;&#1077;&#1085;&#1077;&#1085;&#1080;&#1103;%20&#1074;%20&#1073;&#1102;&#1076;&#1078;&#1077;&#1090;\&#1076;&#1080;&#1072;&#1075;&#1088;&#1072;&#1084;&#1084;&#1099;%20&#1086;&#1089;&#1085;.%20&#1087;&#1072;&#1088;&#1072;&#1084;&#1077;&#1090;&#1088;&#1099;%20&#1088;&#1077;&#1096;&#1077;&#1085;&#1080;&#1103;%20&#1076;&#1091;&#1084;&#1099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3\&#1086;&#1089;&#1085;&#1086;&#1074;&#1085;&#1099;&#1077;%20&#1087;&#1072;&#1088;&#1072;&#1084;&#1077;&#1090;&#1088;&#1099;%202023%20&#1080;&#1079;&#1084;&#1077;&#1085;&#1077;&#1085;&#1080;&#1103;%20&#1074;%20&#1073;&#1102;&#1076;&#1078;&#1077;&#1090;\&#1076;&#1080;&#1072;&#1075;&#1088;&#1072;&#1084;&#1084;&#1099;%20&#1086;&#1089;&#1085;.%20&#1087;&#1072;&#1088;&#1072;&#1084;&#1077;&#1090;&#1088;&#1099;%20&#1088;&#1077;&#1096;&#1077;&#1085;&#1080;&#1103;%20&#1076;&#1091;&#1084;&#109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90"/>
      <c:rotY val="60"/>
      <c:rAngAx val="1"/>
    </c:view3D>
    <c:sideWall>
      <c:spPr>
        <a:noFill/>
      </c:spPr>
    </c:sideWall>
    <c:backWall>
      <c:spPr>
        <a:noFill/>
      </c:spPr>
    </c:backWall>
    <c:plotArea>
      <c:layout>
        <c:manualLayout>
          <c:layoutTarget val="inner"/>
          <c:xMode val="edge"/>
          <c:yMode val="edge"/>
          <c:x val="0.1264374453193351"/>
          <c:y val="3.8689693769273788E-2"/>
          <c:w val="0.81517596237970258"/>
          <c:h val="0.4741436901090797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доходы'!$B$1</c:f>
              <c:strCache>
                <c:ptCount val="1"/>
                <c:pt idx="0">
                  <c:v> 2023 год</c:v>
                </c:pt>
              </c:strCache>
            </c:strRef>
          </c:tx>
          <c:dLbls>
            <c:dLbl>
              <c:idx val="1"/>
              <c:layout>
                <c:manualLayout>
                  <c:x val="1.0457443146916346E-2"/>
                  <c:y val="-2.37633292162274E-2"/>
                </c:manualLayout>
              </c:layout>
              <c:showVal val="1"/>
            </c:dLbl>
            <c:dLbl>
              <c:idx val="2"/>
              <c:layout>
                <c:manualLayout>
                  <c:x val="8.9635226973568943E-3"/>
                  <c:y val="-2.37633292162274E-2"/>
                </c:manualLayout>
              </c:layout>
              <c:showVal val="1"/>
            </c:dLbl>
            <c:dLbl>
              <c:idx val="3"/>
              <c:layout>
                <c:manualLayout>
                  <c:x val="1.3445284046035341E-2"/>
                  <c:y val="-1.4257997529736437E-2"/>
                </c:manualLayout>
              </c:layout>
              <c:showVal val="1"/>
            </c:dLbl>
            <c:dLbl>
              <c:idx val="4"/>
              <c:layout>
                <c:manualLayout>
                  <c:x val="1.195136359647591E-2"/>
                  <c:y val="-1.1881664608113705E-2"/>
                </c:manualLayout>
              </c:layout>
              <c:showVal val="1"/>
            </c:dLbl>
            <c:dLbl>
              <c:idx val="5"/>
              <c:layout>
                <c:manualLayout>
                  <c:x val="-1.4939204495594816E-3"/>
                  <c:y val="-1.4257997529736437E-2"/>
                </c:manualLayout>
              </c:layout>
              <c:showVal val="1"/>
            </c:dLbl>
            <c:dLbl>
              <c:idx val="6"/>
              <c:layout>
                <c:manualLayout>
                  <c:x val="7.469602247797409E-3"/>
                  <c:y val="-1.4257997529736437E-2"/>
                </c:manualLayout>
              </c:layout>
              <c:showVal val="1"/>
            </c:dLbl>
            <c:dLbl>
              <c:idx val="7"/>
              <c:layout>
                <c:manualLayout>
                  <c:x val="-1.4939204495594816E-3"/>
                  <c:y val="-1.4257997529736437E-2"/>
                </c:manualLayout>
              </c:layout>
              <c:showVal val="1"/>
            </c:dLbl>
            <c:dLbl>
              <c:idx val="9"/>
              <c:layout>
                <c:manualLayout>
                  <c:x val="4.4817613486784471E-3"/>
                  <c:y val="-1.4257997529736437E-2"/>
                </c:manualLayout>
              </c:layout>
              <c:showVal val="1"/>
            </c:dLbl>
            <c:dLbl>
              <c:idx val="10"/>
              <c:layout>
                <c:manualLayout>
                  <c:x val="8.9635226973568943E-3"/>
                  <c:y val="0.18297763496495095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sz="1200"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доходы'!$A$2:$A$12</c:f>
              <c:strCache>
                <c:ptCount val="11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Безвозмездные поступления</c:v>
                </c:pt>
              </c:strCache>
            </c:strRef>
          </c:cat>
          <c:val>
            <c:numRef>
              <c:f>'структура доходы'!$B$2:$B$12</c:f>
              <c:numCache>
                <c:formatCode>_-* #,##0_р_._-;\-* #,##0_р_._-;_-* "-"??_р_._-;_-@_-</c:formatCode>
                <c:ptCount val="11"/>
                <c:pt idx="0">
                  <c:v>181605</c:v>
                </c:pt>
                <c:pt idx="1">
                  <c:v>10234</c:v>
                </c:pt>
                <c:pt idx="2">
                  <c:v>10425</c:v>
                </c:pt>
                <c:pt idx="3">
                  <c:v>1887</c:v>
                </c:pt>
                <c:pt idx="4">
                  <c:v>5470</c:v>
                </c:pt>
                <c:pt idx="5">
                  <c:v>1</c:v>
                </c:pt>
                <c:pt idx="6">
                  <c:v>10854</c:v>
                </c:pt>
                <c:pt idx="7">
                  <c:v>123</c:v>
                </c:pt>
                <c:pt idx="8">
                  <c:v>65613</c:v>
                </c:pt>
                <c:pt idx="9">
                  <c:v>498</c:v>
                </c:pt>
                <c:pt idx="10">
                  <c:v>648374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доходы'!$C$1</c:f>
              <c:strCache>
                <c:ptCount val="1"/>
                <c:pt idx="0">
                  <c:v> 2024 год</c:v>
                </c:pt>
              </c:strCache>
            </c:strRef>
          </c:tx>
          <c:dLbls>
            <c:dLbl>
              <c:idx val="10"/>
              <c:layout>
                <c:manualLayout>
                  <c:x val="7.469602247797409E-3"/>
                  <c:y val="0.1259456448460052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доходы'!$A$2:$A$12</c:f>
              <c:strCache>
                <c:ptCount val="11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Безвозмездные поступления</c:v>
                </c:pt>
              </c:strCache>
            </c:strRef>
          </c:cat>
          <c:val>
            <c:numRef>
              <c:f>'структура доходы'!$C$2:$C$12</c:f>
              <c:numCache>
                <c:formatCode>_-* #,##0_р_._-;\-* #,##0_р_._-;_-* "-"??_р_._-;_-@_-</c:formatCode>
                <c:ptCount val="11"/>
                <c:pt idx="0">
                  <c:v>215463</c:v>
                </c:pt>
                <c:pt idx="1">
                  <c:v>10882</c:v>
                </c:pt>
                <c:pt idx="2">
                  <c:v>11103</c:v>
                </c:pt>
                <c:pt idx="3">
                  <c:v>1925</c:v>
                </c:pt>
                <c:pt idx="4">
                  <c:v>5470</c:v>
                </c:pt>
                <c:pt idx="6">
                  <c:v>15609</c:v>
                </c:pt>
                <c:pt idx="7">
                  <c:v>125</c:v>
                </c:pt>
                <c:pt idx="8">
                  <c:v>300</c:v>
                </c:pt>
                <c:pt idx="10">
                  <c:v>459167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доходы'!$D$1</c:f>
              <c:strCache>
                <c:ptCount val="1"/>
                <c:pt idx="0">
                  <c:v> 2025 год</c:v>
                </c:pt>
              </c:strCache>
            </c:strRef>
          </c:tx>
          <c:dLbls>
            <c:dLbl>
              <c:idx val="10"/>
              <c:layout>
                <c:manualLayout>
                  <c:x val="1.3445284046035231E-2"/>
                  <c:y val="7.6042653491927681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доходы'!$A$2:$A$12</c:f>
              <c:strCache>
                <c:ptCount val="11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использования муниципального имущества</c:v>
                </c:pt>
                <c:pt idx="7">
                  <c:v>Прочие доходы от оказания платных услуг (работ) </c:v>
                </c:pt>
                <c:pt idx="8">
                  <c:v>Доходы от реализации муниципального имущества</c:v>
                </c:pt>
                <c:pt idx="9">
                  <c:v>Штрафы, санкции, возмещение ущерба</c:v>
                </c:pt>
                <c:pt idx="10">
                  <c:v>Безвозмездные поступления</c:v>
                </c:pt>
              </c:strCache>
            </c:strRef>
          </c:cat>
          <c:val>
            <c:numRef>
              <c:f>'структура доходы'!$D$2:$D$12</c:f>
              <c:numCache>
                <c:formatCode>_-* #,##0_р_._-;\-* #,##0_р_._-;_-* "-"??_р_._-;_-@_-</c:formatCode>
                <c:ptCount val="11"/>
                <c:pt idx="0">
                  <c:v>235518</c:v>
                </c:pt>
                <c:pt idx="1">
                  <c:v>11461</c:v>
                </c:pt>
                <c:pt idx="2">
                  <c:v>11691</c:v>
                </c:pt>
                <c:pt idx="3">
                  <c:v>2060</c:v>
                </c:pt>
                <c:pt idx="4">
                  <c:v>5470</c:v>
                </c:pt>
                <c:pt idx="6">
                  <c:v>16190</c:v>
                </c:pt>
                <c:pt idx="7">
                  <c:v>128</c:v>
                </c:pt>
                <c:pt idx="8">
                  <c:v>300</c:v>
                </c:pt>
                <c:pt idx="10">
                  <c:v>430817</c:v>
                </c:pt>
              </c:numCache>
            </c:numRef>
          </c:val>
        </c:ser>
        <c:shape val="cone"/>
        <c:axId val="83489152"/>
        <c:axId val="83490688"/>
        <c:axId val="66702400"/>
      </c:bar3DChart>
      <c:catAx>
        <c:axId val="83489152"/>
        <c:scaling>
          <c:orientation val="minMax"/>
        </c:scaling>
        <c:axPos val="b"/>
        <c:numFmt formatCode="#,##0_ ;\-#,##0\ " sourceLinked="1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3490688"/>
        <c:crosses val="autoZero"/>
        <c:auto val="1"/>
        <c:lblAlgn val="ctr"/>
        <c:lblOffset val="100"/>
      </c:catAx>
      <c:valAx>
        <c:axId val="83490688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extTo"/>
        <c:crossAx val="83489152"/>
        <c:crosses val="autoZero"/>
        <c:crossBetween val="between"/>
      </c:valAx>
      <c:serAx>
        <c:axId val="6670240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3490688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rotY val="40"/>
      <c:rAngAx val="1"/>
    </c:view3D>
    <c:plotArea>
      <c:layout>
        <c:manualLayout>
          <c:layoutTarget val="inner"/>
          <c:xMode val="edge"/>
          <c:yMode val="edge"/>
          <c:x val="0.13318383639545056"/>
          <c:y val="0"/>
          <c:w val="0.86155916447944003"/>
          <c:h val="0.64942896394746275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расходы'!$B$2</c:f>
              <c:strCache>
                <c:ptCount val="1"/>
                <c:pt idx="0">
                  <c:v>Утверждено на 2023 год, тыс.руб. </c:v>
                </c:pt>
              </c:strCache>
            </c:strRef>
          </c:tx>
          <c:dLbls>
            <c:dLbl>
              <c:idx val="3"/>
              <c:layout>
                <c:manualLayout>
                  <c:x val="8.3333333333333332E-3"/>
                  <c:y val="0.2004931960402235"/>
                </c:manualLayout>
              </c:layout>
              <c:showVal val="1"/>
            </c:dLbl>
            <c:dLbl>
              <c:idx val="4"/>
              <c:layout>
                <c:manualLayout>
                  <c:x val="-4.1666666666666666E-3"/>
                  <c:y val="6.3793289649162019E-2"/>
                </c:manualLayout>
              </c:layout>
              <c:showVal val="1"/>
            </c:dLbl>
            <c:dLbl>
              <c:idx val="5"/>
              <c:layout>
                <c:manualLayout>
                  <c:x val="5.5555555555555558E-3"/>
                  <c:y val="1.139165886592179E-2"/>
                </c:manualLayout>
              </c:layout>
              <c:showVal val="1"/>
            </c:dLbl>
            <c:dLbl>
              <c:idx val="6"/>
              <c:layout>
                <c:manualLayout>
                  <c:x val="8.3333333333333332E-3"/>
                  <c:y val="4.556663546368715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2">
                        <a:lumMod val="75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расходы'!$B$3:$B$14</c:f>
              <c:numCache>
                <c:formatCode>#,##0</c:formatCode>
                <c:ptCount val="12"/>
                <c:pt idx="0">
                  <c:v>84208</c:v>
                </c:pt>
                <c:pt idx="1">
                  <c:v>673</c:v>
                </c:pt>
                <c:pt idx="2">
                  <c:v>8274</c:v>
                </c:pt>
                <c:pt idx="3">
                  <c:v>173834</c:v>
                </c:pt>
                <c:pt idx="4">
                  <c:v>83883</c:v>
                </c:pt>
                <c:pt idx="5">
                  <c:v>15087</c:v>
                </c:pt>
                <c:pt idx="6">
                  <c:v>348127</c:v>
                </c:pt>
                <c:pt idx="7">
                  <c:v>194408</c:v>
                </c:pt>
                <c:pt idx="8">
                  <c:v>40875</c:v>
                </c:pt>
                <c:pt idx="9">
                  <c:v>15499</c:v>
                </c:pt>
                <c:pt idx="10">
                  <c:v>365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расходы'!$C$2</c:f>
              <c:strCache>
                <c:ptCount val="1"/>
                <c:pt idx="0">
                  <c:v>Утверждено на 2024 год, тыс.руб. </c:v>
                </c:pt>
              </c:strCache>
            </c:strRef>
          </c:tx>
          <c:dLbls>
            <c:dLbl>
              <c:idx val="3"/>
              <c:layout>
                <c:manualLayout>
                  <c:x val="2.7777777777777779E-3"/>
                  <c:y val="3.8731640144134126E-2"/>
                </c:manualLayout>
              </c:layout>
              <c:showVal val="1"/>
            </c:dLbl>
            <c:dLbl>
              <c:idx val="11"/>
              <c:layout>
                <c:manualLayout>
                  <c:x val="2.500000000000010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2">
                        <a:lumMod val="75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расходы'!$C$3:$C$14</c:f>
              <c:numCache>
                <c:formatCode>#,##0</c:formatCode>
                <c:ptCount val="12"/>
                <c:pt idx="0">
                  <c:v>78272</c:v>
                </c:pt>
                <c:pt idx="1">
                  <c:v>703</c:v>
                </c:pt>
                <c:pt idx="2">
                  <c:v>9233</c:v>
                </c:pt>
                <c:pt idx="3">
                  <c:v>170242</c:v>
                </c:pt>
                <c:pt idx="4">
                  <c:v>34079</c:v>
                </c:pt>
                <c:pt idx="5">
                  <c:v>150</c:v>
                </c:pt>
                <c:pt idx="6">
                  <c:v>333270</c:v>
                </c:pt>
                <c:pt idx="7">
                  <c:v>40339</c:v>
                </c:pt>
                <c:pt idx="8">
                  <c:v>38354</c:v>
                </c:pt>
                <c:pt idx="9">
                  <c:v>14374</c:v>
                </c:pt>
                <c:pt idx="10">
                  <c:v>365</c:v>
                </c:pt>
                <c:pt idx="11" formatCode="#,##0.00">
                  <c:v>9878</c:v>
                </c:pt>
              </c:numCache>
            </c:numRef>
          </c:val>
        </c:ser>
        <c:ser>
          <c:idx val="2"/>
          <c:order val="2"/>
          <c:tx>
            <c:strRef>
              <c:f>'структура расходы'!$D$2</c:f>
              <c:strCache>
                <c:ptCount val="1"/>
                <c:pt idx="0">
                  <c:v>Утверждено на 2025 год, тыс.руб. </c:v>
                </c:pt>
              </c:strCache>
            </c:strRef>
          </c:tx>
          <c:dLbls>
            <c:dLbl>
              <c:idx val="11"/>
              <c:layout>
                <c:manualLayout>
                  <c:x val="9.7222222222222224E-3"/>
                  <c:y val="2.2783317731843579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bg2">
                        <a:lumMod val="75000"/>
                      </a:schemeClr>
                    </a:solidFill>
                    <a:latin typeface="+mj-lt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расходы'!$D$3:$D$14</c:f>
              <c:numCache>
                <c:formatCode>#,##0</c:formatCode>
                <c:ptCount val="12"/>
                <c:pt idx="0">
                  <c:v>81175</c:v>
                </c:pt>
                <c:pt idx="1">
                  <c:v>727</c:v>
                </c:pt>
                <c:pt idx="2">
                  <c:v>9538</c:v>
                </c:pt>
                <c:pt idx="3">
                  <c:v>154472</c:v>
                </c:pt>
                <c:pt idx="4">
                  <c:v>20538</c:v>
                </c:pt>
                <c:pt idx="5">
                  <c:v>150</c:v>
                </c:pt>
                <c:pt idx="6">
                  <c:v>343156</c:v>
                </c:pt>
                <c:pt idx="7">
                  <c:v>41402</c:v>
                </c:pt>
                <c:pt idx="8">
                  <c:v>39543</c:v>
                </c:pt>
                <c:pt idx="9">
                  <c:v>14592</c:v>
                </c:pt>
                <c:pt idx="10">
                  <c:v>365</c:v>
                </c:pt>
                <c:pt idx="11" formatCode="#,##0.00">
                  <c:v>19085</c:v>
                </c:pt>
              </c:numCache>
            </c:numRef>
          </c:val>
        </c:ser>
        <c:shape val="pyramid"/>
        <c:axId val="77128832"/>
        <c:axId val="77150464"/>
        <c:axId val="60373184"/>
      </c:bar3DChart>
      <c:catAx>
        <c:axId val="77128832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+mj-lt"/>
              </a:defRPr>
            </a:pPr>
            <a:endParaRPr lang="ru-RU"/>
          </a:p>
        </c:txPr>
        <c:crossAx val="77150464"/>
        <c:crosses val="autoZero"/>
        <c:auto val="1"/>
        <c:lblAlgn val="ctr"/>
        <c:lblOffset val="100"/>
      </c:catAx>
      <c:valAx>
        <c:axId val="77150464"/>
        <c:scaling>
          <c:orientation val="minMax"/>
        </c:scaling>
        <c:delete val="1"/>
        <c:axPos val="l"/>
        <c:numFmt formatCode="#,##0" sourceLinked="1"/>
        <c:tickLblPos val="nextTo"/>
        <c:crossAx val="77128832"/>
        <c:crosses val="autoZero"/>
        <c:crossBetween val="between"/>
      </c:valAx>
      <c:serAx>
        <c:axId val="60373184"/>
        <c:scaling>
          <c:orientation val="minMax"/>
        </c:scaling>
        <c:delete val="1"/>
        <c:axPos val="b"/>
        <c:tickLblPos val="nextTo"/>
        <c:crossAx val="77150464"/>
        <c:crosses val="autoZero"/>
      </c:ser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7517612178191786"/>
          <c:y val="0.71879913030632858"/>
          <c:w val="0.22410540220813838"/>
          <c:h val="0.1748725435798667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  <a:latin typeface="+mj-lt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3071810"/>
            <a:ext cx="3714776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2023 год составляют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935 084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3071810"/>
            <a:ext cx="3500462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2023 год составляют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965 233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5429264"/>
            <a:ext cx="492922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30 149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342900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57200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357298"/>
            <a:ext cx="914400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соответствии с решением Думы Городского округа Верхняя Тура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02.05.2023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37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«О внесении изменений в Решение Думы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Городского округа Верхняя Тура от 22.12.2022г. № 106 «О бюджете Городского округа Верхняя Тура на 2023 год и плановый период 2024 и 2025 годов»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500174"/>
            <a:ext cx="3714776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2024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720 044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1500174"/>
            <a:ext cx="350046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2024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729 259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8860" y="2928934"/>
            <a:ext cx="4929222" cy="64294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9215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164305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242886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357694"/>
            <a:ext cx="3714776" cy="107157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2025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713 635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43538" y="4286256"/>
            <a:ext cx="3500462" cy="100013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2025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724 743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85918" y="6000768"/>
            <a:ext cx="5929354" cy="7143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11 108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450057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5500702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Доходная часть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1214422"/>
          <a:ext cx="6095999" cy="5015656"/>
        </p:xfrm>
        <a:graphic>
          <a:graphicData uri="http://schemas.openxmlformats.org/drawingml/2006/table">
            <a:tbl>
              <a:tblPr/>
              <a:tblGrid>
                <a:gridCol w="2881382"/>
                <a:gridCol w="1071539"/>
                <a:gridCol w="1071539"/>
                <a:gridCol w="1071539"/>
              </a:tblGrid>
              <a:tr h="2876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181 605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215 463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235 518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96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(на дизельное топливо, моторные масла, автомобильный бензин)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10 234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10 882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11 461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10 425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11 103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11 691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1 887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1 925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2 060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5 470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Государственная пошлина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    1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10 854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15 609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16 190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доходы от оказания платных услуг (работ)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123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125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128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реализации муниципального имущества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65 613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 санкции, возмещение ущерба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498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58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648 374  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459 167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430 817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38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935 084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720 044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713 635 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3048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Плановые назначения доходной части  бюджета </a:t>
            </a:r>
          </a:p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Городского округа Верхняя Тура  по состоянию на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02.05.2023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357298"/>
          <a:ext cx="9144000" cy="534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Расходная часть бюджета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41887" y="1393971"/>
          <a:ext cx="5260226" cy="4070059"/>
        </p:xfrm>
        <a:graphic>
          <a:graphicData uri="http://schemas.openxmlformats.org/drawingml/2006/table">
            <a:tbl>
              <a:tblPr/>
              <a:tblGrid>
                <a:gridCol w="2313232"/>
                <a:gridCol w="950643"/>
                <a:gridCol w="940081"/>
                <a:gridCol w="1056270"/>
              </a:tblGrid>
              <a:tr h="831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2023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Общегосударственные вопросы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84 208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78 272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81 175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оборона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703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безопасность 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8 274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9 233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9 538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экономика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173 834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170 242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154 472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Жилищно-коммунальное хозяйство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83 883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34 079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20 538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Охрана окружающей среды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15 087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Образование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348 127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333 270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343 156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Культура, кинематография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194 408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40 339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41 402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Социальная политика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40 875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38 354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39 543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Физическая культура и спорт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15 499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14 374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14 592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Средства массовой информации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Условно утверждаемые расходы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9 878,00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19 085,00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965 233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729 259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724 743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Бюджетные ассигнования расходной части бюджета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Городского округа Верхняя Тура  по состоянию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02.05.2023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998018"/>
          <a:ext cx="9144000" cy="5574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86050" y="2285992"/>
            <a:ext cx="421484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2024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9215 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500570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928670"/>
            <a:ext cx="4214810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2023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30 149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282" y="3929066"/>
            <a:ext cx="435771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2025 год составляет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11 108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 формировании и 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3588</TotalTime>
  <Words>665</Words>
  <Application>Microsoft Office PowerPoint</Application>
  <PresentationFormat>Экран (4:3)</PresentationFormat>
  <Paragraphs>171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Основные параметры бюджета  Городского округа Верхняя Тура</vt:lpstr>
      <vt:lpstr>Основные параметры бюджета  Городского округа Верхняя Тура</vt:lpstr>
      <vt:lpstr>Доходная часть бюджета</vt:lpstr>
      <vt:lpstr>Слайд 4</vt:lpstr>
      <vt:lpstr>Расходная часть бюджета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515</cp:revision>
  <dcterms:created xsi:type="dcterms:W3CDTF">2016-05-26T09:08:06Z</dcterms:created>
  <dcterms:modified xsi:type="dcterms:W3CDTF">2023-05-04T06:20:50Z</dcterms:modified>
</cp:coreProperties>
</file>