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90"/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Lbls>
            <c:dLbl>
              <c:idx val="9"/>
              <c:layout>
                <c:manualLayout>
                  <c:x val="9.2825943316239713E-3"/>
                  <c:y val="2.2611447730878906E-2"/>
                </c:manualLayout>
              </c:layout>
              <c:showVal val="1"/>
            </c:dLbl>
            <c:dLbl>
              <c:idx val="10"/>
              <c:layout>
                <c:manualLayout>
                  <c:x val="1.5913018854212521E-2"/>
                  <c:y val="-4.5222895461757813E-3"/>
                </c:manualLayout>
              </c:layout>
              <c:showVal val="1"/>
            </c:dLbl>
            <c:dLbl>
              <c:idx val="11"/>
              <c:layout>
                <c:manualLayout>
                  <c:x val="1.7239103758730331E-2"/>
                  <c:y val="-4.5222895461757813E-3"/>
                </c:manualLayout>
              </c:layout>
              <c:showVal val="1"/>
            </c:dLbl>
            <c:dLbl>
              <c:idx val="12"/>
              <c:layout>
                <c:manualLayout>
                  <c:x val="1.3260849045177109E-3"/>
                  <c:y val="5.766505188665477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Платежи при пользовании природными ресурсами</c:v>
                </c:pt>
                <c:pt idx="8">
                  <c:v>Прочие доходы от оказания платных услуг (работ) </c:v>
                </c:pt>
                <c:pt idx="9">
                  <c:v>Доходы от реализации муниципального имущества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доходы'!$B$2:$B$14</c:f>
              <c:numCache>
                <c:formatCode>_-* #,##0_р_._-;\-* #,##0_р_._-;_-* "-"??_р_._-;_-@_-</c:formatCode>
                <c:ptCount val="13"/>
                <c:pt idx="0">
                  <c:v>207245</c:v>
                </c:pt>
                <c:pt idx="1">
                  <c:v>11615</c:v>
                </c:pt>
                <c:pt idx="2">
                  <c:v>14966</c:v>
                </c:pt>
                <c:pt idx="3">
                  <c:v>1700</c:v>
                </c:pt>
                <c:pt idx="4">
                  <c:v>5982</c:v>
                </c:pt>
                <c:pt idx="5">
                  <c:v>101</c:v>
                </c:pt>
                <c:pt idx="6">
                  <c:v>14249</c:v>
                </c:pt>
                <c:pt idx="7">
                  <c:v>38</c:v>
                </c:pt>
                <c:pt idx="8">
                  <c:v>1171</c:v>
                </c:pt>
                <c:pt idx="9">
                  <c:v>87314</c:v>
                </c:pt>
                <c:pt idx="10">
                  <c:v>821</c:v>
                </c:pt>
                <c:pt idx="11">
                  <c:v>1089</c:v>
                </c:pt>
                <c:pt idx="12">
                  <c:v>713634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Платежи при пользовании природными ресурсами</c:v>
                </c:pt>
                <c:pt idx="8">
                  <c:v>Прочие доходы от оказания платных услуг (работ) </c:v>
                </c:pt>
                <c:pt idx="9">
                  <c:v>Доходы от реализации муниципального имущества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доходы'!$C$2:$C$14</c:f>
              <c:numCache>
                <c:formatCode>_-* #,##0_р_._-;\-* #,##0_р_._-;_-* "-"??_р_._-;_-@_-</c:formatCode>
                <c:ptCount val="13"/>
                <c:pt idx="0">
                  <c:v>290413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8">
                  <c:v>125</c:v>
                </c:pt>
                <c:pt idx="9">
                  <c:v>300</c:v>
                </c:pt>
                <c:pt idx="12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Платежи при пользовании природными ресурсами</c:v>
                </c:pt>
                <c:pt idx="8">
                  <c:v>Прочие доходы от оказания платных услуг (работ) </c:v>
                </c:pt>
                <c:pt idx="9">
                  <c:v>Доходы от реализации муниципального имущества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доходы'!$D$2:$D$14</c:f>
              <c:numCache>
                <c:formatCode>_-* #,##0_р_._-;\-* #,##0_р_._-;_-* "-"??_р_._-;_-@_-</c:formatCode>
                <c:ptCount val="13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8">
                  <c:v>128</c:v>
                </c:pt>
                <c:pt idx="9">
                  <c:v>300</c:v>
                </c:pt>
                <c:pt idx="12">
                  <c:v>430817</c:v>
                </c:pt>
              </c:numCache>
            </c:numRef>
          </c:val>
        </c:ser>
        <c:shape val="cone"/>
        <c:axId val="63091840"/>
        <c:axId val="63093376"/>
        <c:axId val="60394112"/>
      </c:bar3DChart>
      <c:catAx>
        <c:axId val="63091840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093376"/>
        <c:crosses val="autoZero"/>
        <c:auto val="1"/>
        <c:lblAlgn val="ctr"/>
        <c:lblOffset val="100"/>
      </c:catAx>
      <c:valAx>
        <c:axId val="63093376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63091840"/>
        <c:crosses val="autoZero"/>
        <c:crossBetween val="between"/>
      </c:valAx>
      <c:serAx>
        <c:axId val="6039411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093376"/>
        <c:crosses val="autoZero"/>
      </c:serAx>
      <c:spPr>
        <a:solidFill>
          <a:srgbClr val="4F81BD"/>
        </a:soli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60"/>
      <c:rotY val="30"/>
      <c:rAngAx val="1"/>
    </c:view3D>
    <c:plotArea>
      <c:layout>
        <c:manualLayout>
          <c:layoutTarget val="inner"/>
          <c:xMode val="edge"/>
          <c:yMode val="edge"/>
          <c:x val="0.13999457710527613"/>
          <c:y val="0"/>
          <c:w val="0.85526926880619825"/>
          <c:h val="0.6220890677915176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dLbl>
              <c:idx val="1"/>
              <c:layout>
                <c:manualLayout>
                  <c:x val="1.0119549558245806E-2"/>
                  <c:y val="-2.3509023001614782E-2"/>
                </c:manualLayout>
              </c:layout>
              <c:showVal val="1"/>
            </c:dLbl>
            <c:dLbl>
              <c:idx val="2"/>
              <c:layout>
                <c:manualLayout>
                  <c:x val="1.4456499368922581E-2"/>
                  <c:y val="-1.8284795667922609E-2"/>
                </c:manualLayout>
              </c:layout>
              <c:showVal val="1"/>
            </c:dLbl>
            <c:dLbl>
              <c:idx val="3"/>
              <c:layout>
                <c:manualLayout>
                  <c:x val="1.1138483064316555E-2"/>
                  <c:y val="0.1070966603406896"/>
                </c:manualLayout>
              </c:layout>
              <c:showVal val="1"/>
            </c:dLbl>
            <c:dLbl>
              <c:idx val="4"/>
              <c:layout>
                <c:manualLayout>
                  <c:x val="1.0450569244583029E-2"/>
                  <c:y val="3.6569591335845204E-2"/>
                </c:manualLayout>
              </c:layout>
              <c:showVal val="1"/>
            </c:dLbl>
            <c:dLbl>
              <c:idx val="5"/>
              <c:layout>
                <c:manualLayout>
                  <c:x val="1.0119549558245806E-2"/>
                  <c:y val="7.3139182671690409E-2"/>
                </c:manualLayout>
              </c:layout>
              <c:showVal val="1"/>
            </c:dLbl>
            <c:dLbl>
              <c:idx val="6"/>
              <c:layout>
                <c:manualLayout>
                  <c:x val="1.0119549558245806E-2"/>
                  <c:y val="0.13060568334230435"/>
                </c:manualLayout>
              </c:layout>
              <c:showVal val="1"/>
            </c:dLbl>
            <c:dLbl>
              <c:idx val="7"/>
              <c:layout>
                <c:manualLayout>
                  <c:x val="5.5692415321582783E-3"/>
                  <c:y val="8.0975523672228697E-2"/>
                </c:manualLayout>
              </c:layout>
              <c:showVal val="1"/>
            </c:dLbl>
            <c:dLbl>
              <c:idx val="9"/>
              <c:layout>
                <c:manualLayout>
                  <c:x val="1.0119549558245806E-2"/>
                  <c:y val="-2.3509023001614782E-2"/>
                </c:manualLayout>
              </c:layout>
              <c:showVal val="1"/>
            </c:dLbl>
            <c:dLbl>
              <c:idx val="10"/>
              <c:layout>
                <c:manualLayout>
                  <c:x val="4.3369498106768803E-3"/>
                  <c:y val="-4.179381866953738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86362</c:v>
                </c:pt>
                <c:pt idx="1">
                  <c:v>673</c:v>
                </c:pt>
                <c:pt idx="2">
                  <c:v>8582</c:v>
                </c:pt>
                <c:pt idx="3">
                  <c:v>175060</c:v>
                </c:pt>
                <c:pt idx="4">
                  <c:v>100106</c:v>
                </c:pt>
                <c:pt idx="5">
                  <c:v>104182</c:v>
                </c:pt>
                <c:pt idx="6">
                  <c:v>354863</c:v>
                </c:pt>
                <c:pt idx="7">
                  <c:v>198997</c:v>
                </c:pt>
                <c:pt idx="8">
                  <c:v>39756</c:v>
                </c:pt>
                <c:pt idx="9">
                  <c:v>23342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1"/>
              <c:layout>
                <c:manualLayout>
                  <c:x val="5.7825997475690321E-3"/>
                  <c:y val="-3.6569591335845163E-2"/>
                </c:manualLayout>
              </c:layout>
              <c:showVal val="1"/>
            </c:dLbl>
            <c:dLbl>
              <c:idx val="2"/>
              <c:layout>
                <c:manualLayout>
                  <c:x val="1.4456499368922582E-3"/>
                  <c:y val="-2.8733250335306954E-2"/>
                </c:manualLayout>
              </c:layout>
              <c:showVal val="1"/>
            </c:dLbl>
            <c:dLbl>
              <c:idx val="3"/>
              <c:layout>
                <c:manualLayout>
                  <c:x val="8.6738996213536028E-3"/>
                  <c:y val="6.7914749659756732E-2"/>
                </c:manualLayout>
              </c:layout>
              <c:showVal val="1"/>
            </c:dLbl>
            <c:dLbl>
              <c:idx val="5"/>
              <c:layout>
                <c:manualLayout>
                  <c:x val="-1.1565199495138066E-2"/>
                  <c:y val="-1.8284795667922609E-2"/>
                </c:manualLayout>
              </c:layout>
              <c:showVal val="1"/>
            </c:dLbl>
            <c:dLbl>
              <c:idx val="7"/>
              <c:layout>
                <c:manualLayout>
                  <c:x val="7.4256553762110369E-3"/>
                  <c:y val="4.1793818669537387E-2"/>
                </c:manualLayout>
              </c:layout>
              <c:showVal val="1"/>
            </c:dLbl>
            <c:dLbl>
              <c:idx val="8"/>
              <c:layout>
                <c:manualLayout>
                  <c:x val="8.4605808826341711E-3"/>
                  <c:y val="-5.2242273336921743E-3"/>
                </c:manualLayout>
              </c:layout>
              <c:showVal val="1"/>
            </c:dLbl>
            <c:dLbl>
              <c:idx val="9"/>
              <c:layout>
                <c:manualLayout>
                  <c:x val="1.2173396944966041E-2"/>
                  <c:y val="-2.3509023001614782E-2"/>
                </c:manualLayout>
              </c:layout>
              <c:showVal val="1"/>
            </c:dLbl>
            <c:dLbl>
              <c:idx val="10"/>
              <c:layout>
                <c:manualLayout>
                  <c:x val="7.2282496844612923E-3"/>
                  <c:y val="-3.3957477668999141E-2"/>
                </c:manualLayout>
              </c:layout>
              <c:showVal val="1"/>
            </c:dLbl>
            <c:dLbl>
              <c:idx val="11"/>
              <c:layout>
                <c:manualLayout>
                  <c:x val="1.3010849432030321E-2"/>
                  <c:y val="-2.35090230016148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32216</c:v>
                </c:pt>
                <c:pt idx="5">
                  <c:v>150</c:v>
                </c:pt>
                <c:pt idx="6">
                  <c:v>333010</c:v>
                </c:pt>
                <c:pt idx="7">
                  <c:v>113155</c:v>
                </c:pt>
                <c:pt idx="8">
                  <c:v>38614</c:v>
                </c:pt>
                <c:pt idx="9">
                  <c:v>14374</c:v>
                </c:pt>
                <c:pt idx="10">
                  <c:v>365</c:v>
                </c:pt>
                <c:pt idx="11">
                  <c:v>11741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1"/>
              <c:layout>
                <c:manualLayout>
                  <c:x val="8.673899621353549E-3"/>
                  <c:y val="-3.1345364002153049E-2"/>
                </c:manualLayout>
              </c:layout>
              <c:showVal val="1"/>
            </c:dLbl>
            <c:dLbl>
              <c:idx val="2"/>
              <c:layout>
                <c:manualLayout>
                  <c:x val="6.3108880434050137E-3"/>
                  <c:y val="-2.612113666846087E-2"/>
                </c:manualLayout>
              </c:layout>
              <c:showVal val="1"/>
            </c:dLbl>
            <c:dLbl>
              <c:idx val="4"/>
              <c:layout>
                <c:manualLayout>
                  <c:x val="-4.3369498106767745E-3"/>
                  <c:y val="-2.612113666846087E-2"/>
                </c:manualLayout>
              </c:layout>
              <c:showVal val="1"/>
            </c:dLbl>
            <c:dLbl>
              <c:idx val="5"/>
              <c:layout>
                <c:manualLayout>
                  <c:x val="-1.8793449179599353E-2"/>
                  <c:y val="-1.3060568334230487E-2"/>
                </c:manualLayout>
              </c:layout>
              <c:showVal val="1"/>
            </c:dLbl>
            <c:dLbl>
              <c:idx val="9"/>
              <c:layout>
                <c:manualLayout>
                  <c:x val="5.7825997475690321E-3"/>
                  <c:y val="-1.5672682001076518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2.612113666846087E-2"/>
                </c:manualLayout>
              </c:layout>
              <c:showVal val="1"/>
            </c:dLbl>
            <c:dLbl>
              <c:idx val="11"/>
              <c:layout>
                <c:manualLayout>
                  <c:x val="5.7825997475690321E-3"/>
                  <c:y val="-2.612113666846091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154471</c:v>
                </c:pt>
                <c:pt idx="4">
                  <c:v>20538</c:v>
                </c:pt>
                <c:pt idx="5">
                  <c:v>150</c:v>
                </c:pt>
                <c:pt idx="6">
                  <c:v>342884</c:v>
                </c:pt>
                <c:pt idx="7">
                  <c:v>41402</c:v>
                </c:pt>
                <c:pt idx="8">
                  <c:v>39816</c:v>
                </c:pt>
                <c:pt idx="9">
                  <c:v>14592</c:v>
                </c:pt>
                <c:pt idx="10">
                  <c:v>365</c:v>
                </c:pt>
                <c:pt idx="11">
                  <c:v>19085</c:v>
                </c:pt>
              </c:numCache>
            </c:numRef>
          </c:val>
        </c:ser>
        <c:shape val="pyramid"/>
        <c:axId val="64187008"/>
        <c:axId val="63897984"/>
        <c:axId val="63080640"/>
      </c:bar3DChart>
      <c:catAx>
        <c:axId val="641870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897984"/>
        <c:crosses val="autoZero"/>
        <c:auto val="1"/>
        <c:lblAlgn val="ctr"/>
        <c:lblOffset val="100"/>
      </c:catAx>
      <c:valAx>
        <c:axId val="63897984"/>
        <c:scaling>
          <c:orientation val="minMax"/>
        </c:scaling>
        <c:delete val="1"/>
        <c:axPos val="l"/>
        <c:numFmt formatCode="#,##0" sourceLinked="1"/>
        <c:tickLblPos val="none"/>
        <c:crossAx val="64187008"/>
        <c:crosses val="autoZero"/>
        <c:crossBetween val="between"/>
      </c:valAx>
      <c:serAx>
        <c:axId val="63080640"/>
        <c:scaling>
          <c:orientation val="minMax"/>
        </c:scaling>
        <c:delete val="1"/>
        <c:axPos val="b"/>
        <c:tickLblPos val="none"/>
        <c:crossAx val="63897984"/>
        <c:crosses val="autoZero"/>
      </c:serAx>
      <c:spPr>
        <a:solidFill>
          <a:schemeClr val="accent1"/>
        </a:solidFill>
      </c:spPr>
    </c:plotArea>
    <c:legend>
      <c:legendPos val="r"/>
      <c:layout>
        <c:manualLayout>
          <c:xMode val="edge"/>
          <c:yMode val="edge"/>
          <c:x val="0.88431829523495542"/>
          <c:y val="0.5463996743702082"/>
          <c:w val="0.11568170476504429"/>
          <c:h val="0.36816898853405511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0.15038</cdr:x>
      <cdr:y>0.07785</cdr:y>
    </cdr:from>
    <cdr:to>
      <cdr:x>0.25564</cdr:x>
      <cdr:y>0.12455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36004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" pitchFamily="34" charset="0"/>
              <a:cs typeface="Arial" pitchFamily="34" charset="0"/>
            </a:rPr>
            <a:t>Тыс. рублей</a:t>
          </a:r>
          <a:endParaRPr lang="ru-RU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1 059 925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64330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1 092 288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32 363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29.11.2023 № 93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794 994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802 075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7081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24744"/>
          <a:ext cx="9024663" cy="4775088"/>
        </p:xfrm>
        <a:graphic>
          <a:graphicData uri="http://schemas.openxmlformats.org/drawingml/2006/table">
            <a:tbl>
              <a:tblPr/>
              <a:tblGrid>
                <a:gridCol w="3491880"/>
                <a:gridCol w="1944216"/>
                <a:gridCol w="1800200"/>
                <a:gridCol w="1788367"/>
              </a:tblGrid>
              <a:tr h="31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207 245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290 413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11 615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14 966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1 700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5 982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101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14 249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природными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ресурсами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38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1 171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87 314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821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1 089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713 634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634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059 925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794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994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713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635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74" y="142852"/>
            <a:ext cx="8938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29.11.2023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252536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393971"/>
          <a:ext cx="8352927" cy="3757372"/>
        </p:xfrm>
        <a:graphic>
          <a:graphicData uri="http://schemas.openxmlformats.org/drawingml/2006/table">
            <a:tbl>
              <a:tblPr/>
              <a:tblGrid>
                <a:gridCol w="3673275"/>
                <a:gridCol w="1509565"/>
                <a:gridCol w="1492793"/>
                <a:gridCol w="1677294"/>
              </a:tblGrid>
              <a:tr h="9162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86 362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8 582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175 060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154 471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5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100 106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32 216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104 182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354 863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333 010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342 884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198 997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113 155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39 756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38 614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39 816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23 342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11 741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19 085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1 092 288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802 075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29.11.2023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57600" y="3057525"/>
          <a:ext cx="1828800" cy="74295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74295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79512" y="998018"/>
          <a:ext cx="8784976" cy="486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7081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32 363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3775</TotalTime>
  <Words>698</Words>
  <Application>Microsoft Office PowerPoint</Application>
  <PresentationFormat>Экран (4:3)</PresentationFormat>
  <Paragraphs>191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555</cp:revision>
  <dcterms:created xsi:type="dcterms:W3CDTF">2016-05-26T09:08:06Z</dcterms:created>
  <dcterms:modified xsi:type="dcterms:W3CDTF">2023-12-01T07:10:06Z</dcterms:modified>
</cp:coreProperties>
</file>