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  <a:srgbClr val="FC2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18BAA-C372-46CD-BAAE-2EC5C03E7D4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DCD98-9D35-4B09-8793-AAA73E951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3D4A-8115-462C-816D-72EC93931B6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EADE-2421-45BB-98E5-BC9202E7B1B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61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3D4A-8115-462C-816D-72EC93931B6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EADE-2421-45BB-98E5-BC9202E7B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79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3D4A-8115-462C-816D-72EC93931B6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EADE-2421-45BB-98E5-BC9202E7B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20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3D4A-8115-462C-816D-72EC93931B6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EADE-2421-45BB-98E5-BC9202E7B1B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2475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3D4A-8115-462C-816D-72EC93931B6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EADE-2421-45BB-98E5-BC9202E7B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354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3D4A-8115-462C-816D-72EC93931B6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EADE-2421-45BB-98E5-BC9202E7B1B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079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3D4A-8115-462C-816D-72EC93931B6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EADE-2421-45BB-98E5-BC9202E7B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93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3D4A-8115-462C-816D-72EC93931B6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EADE-2421-45BB-98E5-BC9202E7B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937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3D4A-8115-462C-816D-72EC93931B6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EADE-2421-45BB-98E5-BC9202E7B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0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3D4A-8115-462C-816D-72EC93931B6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EADE-2421-45BB-98E5-BC9202E7B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9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3D4A-8115-462C-816D-72EC93931B6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EADE-2421-45BB-98E5-BC9202E7B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3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3D4A-8115-462C-816D-72EC93931B6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EADE-2421-45BB-98E5-BC9202E7B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6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3D4A-8115-462C-816D-72EC93931B6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EADE-2421-45BB-98E5-BC9202E7B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3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3D4A-8115-462C-816D-72EC93931B6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EADE-2421-45BB-98E5-BC9202E7B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3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3D4A-8115-462C-816D-72EC93931B6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EADE-2421-45BB-98E5-BC9202E7B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1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3D4A-8115-462C-816D-72EC93931B6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EADE-2421-45BB-98E5-BC9202E7B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8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3D4A-8115-462C-816D-72EC93931B6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EADE-2421-45BB-98E5-BC9202E7B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7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D2E3D4A-8115-462C-816D-72EC93931B6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E0DEADE-2421-45BB-98E5-BC9202E7B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13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00050"/>
            <a:ext cx="106203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i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i="1" dirty="0" smtClean="0">
                <a:solidFill>
                  <a:schemeClr val="bg1"/>
                </a:solidFill>
              </a:rPr>
              <a:t>Отчет </a:t>
            </a:r>
          </a:p>
          <a:p>
            <a:pPr algn="ctr"/>
            <a:r>
              <a:rPr lang="ru-RU" sz="3200" i="1" dirty="0" smtClean="0">
                <a:solidFill>
                  <a:schemeClr val="bg1"/>
                </a:solidFill>
              </a:rPr>
              <a:t>об </a:t>
            </a:r>
            <a:r>
              <a:rPr lang="ru-RU" sz="3200" i="1" dirty="0">
                <a:solidFill>
                  <a:schemeClr val="bg1"/>
                </a:solidFill>
              </a:rPr>
              <a:t>исполнении плана мероприятий по противодействию коррупции </a:t>
            </a:r>
            <a:endParaRPr lang="ru-RU" sz="3200" i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i="1" dirty="0" smtClean="0">
                <a:solidFill>
                  <a:schemeClr val="bg1"/>
                </a:solidFill>
              </a:rPr>
              <a:t>в </a:t>
            </a:r>
            <a:r>
              <a:rPr lang="ru-RU" sz="3200" i="1" dirty="0">
                <a:solidFill>
                  <a:schemeClr val="bg1"/>
                </a:solidFill>
              </a:rPr>
              <a:t>Городском округе Верхняя Тура в </a:t>
            </a:r>
            <a:r>
              <a:rPr lang="ru-RU" sz="3200" i="1" dirty="0" smtClean="0">
                <a:solidFill>
                  <a:schemeClr val="bg1"/>
                </a:solidFill>
              </a:rPr>
              <a:t>2023году</a:t>
            </a:r>
            <a:r>
              <a:rPr lang="ru-RU" sz="3200" i="1" dirty="0">
                <a:solidFill>
                  <a:schemeClr val="bg1"/>
                </a:solidFill>
              </a:rPr>
              <a:t>, утвержденного постановление администрации городского округа от 15.03.2021 №31 </a:t>
            </a:r>
            <a:endParaRPr lang="ru-RU" sz="3200" i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i="1" dirty="0" smtClean="0">
                <a:solidFill>
                  <a:schemeClr val="bg1"/>
                </a:solidFill>
              </a:rPr>
              <a:t>( </a:t>
            </a:r>
            <a:r>
              <a:rPr lang="ru-RU" sz="3200" i="1" dirty="0">
                <a:solidFill>
                  <a:schemeClr val="bg1"/>
                </a:solidFill>
              </a:rPr>
              <a:t>в редакции от 17.09.2021 №82)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975" y="4552653"/>
            <a:ext cx="1624824" cy="201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7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656828"/>
              </p:ext>
            </p:extLst>
          </p:nvPr>
        </p:nvGraphicFramePr>
        <p:xfrm>
          <a:off x="1895475" y="1990726"/>
          <a:ext cx="8353425" cy="4410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69603">
                  <a:extLst>
                    <a:ext uri="{9D8B030D-6E8A-4147-A177-3AD203B41FA5}">
                      <a16:colId xmlns:a16="http://schemas.microsoft.com/office/drawing/2014/main" val="2280343866"/>
                    </a:ext>
                  </a:extLst>
                </a:gridCol>
                <a:gridCol w="1783822">
                  <a:extLst>
                    <a:ext uri="{9D8B030D-6E8A-4147-A177-3AD203B41FA5}">
                      <a16:colId xmlns:a16="http://schemas.microsoft.com/office/drawing/2014/main" val="439531504"/>
                    </a:ext>
                  </a:extLst>
                </a:gridCol>
              </a:tblGrid>
              <a:tr h="588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Проведено </a:t>
                      </a:r>
                      <a:r>
                        <a:rPr lang="ru-RU" sz="1300" dirty="0" smtClean="0">
                          <a:effectLst/>
                        </a:rPr>
                        <a:t>заседаний </a:t>
                      </a:r>
                      <a:r>
                        <a:rPr lang="ru-RU" sz="1300" dirty="0">
                          <a:effectLst/>
                        </a:rPr>
                        <a:t>комиссии,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0924546"/>
                  </a:ext>
                </a:extLst>
              </a:tr>
              <a:tr h="588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рассмотрено вопросов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Из 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6641570"/>
                  </a:ext>
                </a:extLst>
              </a:tr>
              <a:tr h="58800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>
                          <a:effectLst/>
                        </a:rPr>
                        <a:t>Уведомление о выполнении иной оплачиваемой работы муниципальным служащим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88993"/>
                  </a:ext>
                </a:extLst>
              </a:tr>
              <a:tr h="8820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Дача согласия ( в течении 2 лет после увольнения со службы) на замещение должности в коммерческой или некоммерческой организации                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6481480"/>
                  </a:ext>
                </a:extLst>
              </a:tr>
              <a:tr h="8820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Рассмотрение уведомления о возникновении личной заинтересованности, которая приводит или может привести к конфликту интересов  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617644"/>
                  </a:ext>
                </a:extLst>
              </a:tr>
              <a:tr h="8820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Выявлено нарушений требований к достоверности и полноте сведений  о доходах, расходах и обязательствах имущественного характера 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832576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28826" y="438150"/>
            <a:ext cx="7562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Обеспечение деятельности комиссии по координации работы по противодействию коррупции </a:t>
            </a:r>
            <a:b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в Городком округе Верхняя Тура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60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275" y="1600201"/>
            <a:ext cx="11068050" cy="4060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Проведение антикоррупционной экспертизы нормативных правовых актов и проектов нормативных правовых актов Городского округа Верхняя Тура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2023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году проведена экспертиза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1 нормативного правового акта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74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проектов нормативных правовых актов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0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428625"/>
            <a:ext cx="112871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Осуществление контроля за расходованием средств местного бюджета Городского округа Верхняя Тура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Финансовым отделом Администрации Городского округа Верхняя Тура проведено </a:t>
            </a:r>
            <a:r>
              <a:rPr lang="ru-RU" dirty="0" smtClean="0">
                <a:solidFill>
                  <a:srgbClr val="002060"/>
                </a:solidFill>
              </a:rPr>
              <a:t>5 </a:t>
            </a:r>
            <a:r>
              <a:rPr lang="ru-RU" dirty="0" smtClean="0">
                <a:solidFill>
                  <a:srgbClr val="002060"/>
                </a:solidFill>
              </a:rPr>
              <a:t>проверок целевого использования бюджетных средств на сумму </a:t>
            </a:r>
            <a:r>
              <a:rPr lang="ru-RU" dirty="0" smtClean="0">
                <a:solidFill>
                  <a:srgbClr val="002060"/>
                </a:solidFill>
              </a:rPr>
              <a:t>110 116,61тыс.руб</a:t>
            </a:r>
            <a:r>
              <a:rPr lang="ru-RU" dirty="0" smtClean="0">
                <a:solidFill>
                  <a:srgbClr val="002060"/>
                </a:solidFill>
              </a:rPr>
              <a:t>. , выявлено нарушений от проверяемой суммы </a:t>
            </a:r>
            <a:r>
              <a:rPr lang="ru-RU" dirty="0" smtClean="0">
                <a:solidFill>
                  <a:srgbClr val="002060"/>
                </a:solidFill>
              </a:rPr>
              <a:t>9% </a:t>
            </a:r>
            <a:r>
              <a:rPr lang="ru-RU" dirty="0" smtClean="0">
                <a:solidFill>
                  <a:srgbClr val="002060"/>
                </a:solidFill>
              </a:rPr>
              <a:t>;  из них нецелевое использование 0%; неправомерное использование бюджетных средств </a:t>
            </a:r>
            <a:r>
              <a:rPr lang="ru-RU" dirty="0" smtClean="0">
                <a:solidFill>
                  <a:srgbClr val="002060"/>
                </a:solidFill>
              </a:rPr>
              <a:t>0%; </a:t>
            </a:r>
            <a:r>
              <a:rPr lang="ru-RU" dirty="0" smtClean="0">
                <a:solidFill>
                  <a:srgbClr val="002060"/>
                </a:solidFill>
              </a:rPr>
              <a:t>прочие нарушения </a:t>
            </a:r>
            <a:r>
              <a:rPr lang="ru-RU" dirty="0" smtClean="0">
                <a:solidFill>
                  <a:srgbClr val="002060"/>
                </a:solidFill>
              </a:rPr>
              <a:t>91%.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Специалистами Контрольного органа Городского округа Верхняя Тура проведено 4 контрольных мероприятия и </a:t>
            </a:r>
            <a:r>
              <a:rPr lang="ru-RU" dirty="0" smtClean="0">
                <a:solidFill>
                  <a:srgbClr val="002060"/>
                </a:solidFill>
              </a:rPr>
              <a:t>1 экспертно-аналитические мероприятие. 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ходе проведенных проверок выявлено </a:t>
            </a:r>
            <a:r>
              <a:rPr lang="ru-RU" dirty="0" smtClean="0">
                <a:solidFill>
                  <a:srgbClr val="002060"/>
                </a:solidFill>
              </a:rPr>
              <a:t>36 </a:t>
            </a:r>
            <a:r>
              <a:rPr lang="ru-RU" dirty="0" smtClean="0">
                <a:solidFill>
                  <a:srgbClr val="002060"/>
                </a:solidFill>
              </a:rPr>
              <a:t>вида нарушений , из них: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нарушения при формировании и исполнении бюджета </a:t>
            </a:r>
            <a:r>
              <a:rPr lang="ru-RU" dirty="0" smtClean="0">
                <a:solidFill>
                  <a:srgbClr val="002060"/>
                </a:solidFill>
              </a:rPr>
              <a:t>2,7 </a:t>
            </a:r>
            <a:r>
              <a:rPr lang="ru-RU" dirty="0" smtClean="0">
                <a:solidFill>
                  <a:srgbClr val="002060"/>
                </a:solidFill>
              </a:rPr>
              <a:t>%;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нарушения ведения бухгалтерского учета, составления и предоставления бухгалтерской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(финансовой) отчетности </a:t>
            </a:r>
            <a:r>
              <a:rPr lang="ru-RU" dirty="0" smtClean="0">
                <a:solidFill>
                  <a:srgbClr val="002060"/>
                </a:solidFill>
              </a:rPr>
              <a:t>0%;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 нарушения при осуществлении муниципальных закупок и закупок отдельными видами юридических лиц  </a:t>
            </a:r>
            <a:r>
              <a:rPr lang="ru-RU" dirty="0" smtClean="0">
                <a:solidFill>
                  <a:srgbClr val="002060"/>
                </a:solidFill>
              </a:rPr>
              <a:t>41,7%;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 прочие нарушения </a:t>
            </a:r>
            <a:r>
              <a:rPr lang="ru-RU" dirty="0" smtClean="0">
                <a:solidFill>
                  <a:srgbClr val="002060"/>
                </a:solidFill>
              </a:rPr>
              <a:t>55,6%.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21" y="5107073"/>
            <a:ext cx="3114279" cy="175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" y="723900"/>
            <a:ext cx="11058525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РЕАЛИЗАЦИЯ АНТИКОРРУПЦИОННЫХ МЕХАНИЗМОВ В СФЕРЕ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УПРАВЛЕНИЯ МУНИЦПАЛЬНОЙ СОБСТВЕННОСТЬЮ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ПРОВЕДЕНО </a:t>
            </a:r>
            <a:r>
              <a:rPr lang="ru-RU" dirty="0" smtClean="0">
                <a:solidFill>
                  <a:srgbClr val="002060"/>
                </a:solidFill>
              </a:rPr>
              <a:t>одна проверка соблюдения </a:t>
            </a:r>
            <a:r>
              <a:rPr lang="ru-RU" dirty="0" smtClean="0">
                <a:solidFill>
                  <a:srgbClr val="002060"/>
                </a:solidFill>
              </a:rPr>
              <a:t>требований земельного </a:t>
            </a:r>
            <a:r>
              <a:rPr lang="ru-RU" dirty="0">
                <a:solidFill>
                  <a:srgbClr val="002060"/>
                </a:solidFill>
              </a:rPr>
              <a:t>законодательства 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rgbClr val="002060"/>
                </a:solidFill>
              </a:rPr>
              <a:t>внеплановое количество мероприятий: </a:t>
            </a:r>
            <a:r>
              <a:rPr lang="ru-RU" dirty="0" smtClean="0">
                <a:solidFill>
                  <a:srgbClr val="002060"/>
                </a:solidFill>
              </a:rPr>
              <a:t>1 проверка;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 выдано </a:t>
            </a:r>
            <a:r>
              <a:rPr lang="ru-RU" dirty="0" smtClean="0">
                <a:solidFill>
                  <a:srgbClr val="002060"/>
                </a:solidFill>
              </a:rPr>
              <a:t>17 предписаний;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 по результатам документальных проверок выявлено более </a:t>
            </a:r>
            <a:r>
              <a:rPr lang="ru-RU" dirty="0" smtClean="0">
                <a:solidFill>
                  <a:srgbClr val="002060"/>
                </a:solidFill>
              </a:rPr>
              <a:t>43 нарушений, </a:t>
            </a:r>
            <a:r>
              <a:rPr lang="ru-RU" dirty="0">
                <a:solidFill>
                  <a:srgbClr val="002060"/>
                </a:solidFill>
              </a:rPr>
              <a:t>выдано </a:t>
            </a:r>
            <a:r>
              <a:rPr lang="ru-RU" dirty="0" smtClean="0">
                <a:solidFill>
                  <a:srgbClr val="002060"/>
                </a:solidFill>
              </a:rPr>
              <a:t>43 предостережения, </a:t>
            </a:r>
            <a:r>
              <a:rPr lang="ru-RU" dirty="0">
                <a:solidFill>
                  <a:srgbClr val="002060"/>
                </a:solidFill>
              </a:rPr>
              <a:t>исполнены </a:t>
            </a:r>
            <a:r>
              <a:rPr lang="ru-RU" dirty="0" smtClean="0">
                <a:solidFill>
                  <a:srgbClr val="002060"/>
                </a:solidFill>
              </a:rPr>
              <a:t>43;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 проведена проверка на соблюдение индивидуальными предпринимателями условий на размещение нестационарного торгового объекта- </a:t>
            </a:r>
            <a:r>
              <a:rPr lang="ru-RU" dirty="0" smtClean="0">
                <a:solidFill>
                  <a:srgbClr val="002060"/>
                </a:solidFill>
              </a:rPr>
              <a:t>нарушений не выявлено;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94 проверки </a:t>
            </a:r>
            <a:r>
              <a:rPr lang="ru-RU" dirty="0">
                <a:solidFill>
                  <a:srgbClr val="002060"/>
                </a:solidFill>
              </a:rPr>
              <a:t>соблюдения арендатором условий договора аренды </a:t>
            </a:r>
            <a:r>
              <a:rPr lang="ru-RU" dirty="0" smtClean="0">
                <a:solidFill>
                  <a:srgbClr val="002060"/>
                </a:solidFill>
              </a:rPr>
              <a:t>зданий</a:t>
            </a:r>
            <a:r>
              <a:rPr lang="ru-RU" dirty="0">
                <a:solidFill>
                  <a:srgbClr val="002060"/>
                </a:solidFill>
              </a:rPr>
              <a:t>, помещений- направлено  </a:t>
            </a:r>
            <a:r>
              <a:rPr lang="ru-RU" dirty="0" smtClean="0">
                <a:solidFill>
                  <a:srgbClr val="002060"/>
                </a:solidFill>
              </a:rPr>
              <a:t>74 претензии, </a:t>
            </a:r>
            <a:r>
              <a:rPr lang="ru-RU" dirty="0">
                <a:solidFill>
                  <a:srgbClr val="002060"/>
                </a:solidFill>
              </a:rPr>
              <a:t>содержащие требования об устранении выявленных нарушений и о предъявлении в отношении арендаторов штрафных санкций. </a:t>
            </a:r>
          </a:p>
          <a:p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проведен 1 аукцион </a:t>
            </a:r>
            <a:r>
              <a:rPr lang="ru-RU" dirty="0">
                <a:solidFill>
                  <a:srgbClr val="002060"/>
                </a:solidFill>
              </a:rPr>
              <a:t>на право заключения </a:t>
            </a:r>
            <a:r>
              <a:rPr lang="ru-RU" dirty="0" smtClean="0">
                <a:solidFill>
                  <a:srgbClr val="002060"/>
                </a:solidFill>
              </a:rPr>
              <a:t>договора </a:t>
            </a:r>
            <a:r>
              <a:rPr lang="ru-RU" dirty="0">
                <a:solidFill>
                  <a:srgbClr val="002060"/>
                </a:solidFill>
              </a:rPr>
              <a:t>аренды участков. По результатам </a:t>
            </a:r>
            <a:r>
              <a:rPr lang="ru-RU" dirty="0" smtClean="0">
                <a:solidFill>
                  <a:srgbClr val="002060"/>
                </a:solidFill>
              </a:rPr>
              <a:t>заключен 1 договор </a:t>
            </a:r>
            <a:r>
              <a:rPr lang="ru-RU" dirty="0">
                <a:solidFill>
                  <a:srgbClr val="002060"/>
                </a:solidFill>
              </a:rPr>
              <a:t>аренды на </a:t>
            </a:r>
            <a:r>
              <a:rPr lang="ru-RU" dirty="0" smtClean="0">
                <a:solidFill>
                  <a:srgbClr val="002060"/>
                </a:solidFill>
              </a:rPr>
              <a:t>земельный участок;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 проведено </a:t>
            </a:r>
            <a:r>
              <a:rPr lang="ru-RU" dirty="0" smtClean="0">
                <a:solidFill>
                  <a:srgbClr val="002060"/>
                </a:solidFill>
              </a:rPr>
              <a:t>15 </a:t>
            </a:r>
            <a:r>
              <a:rPr lang="ru-RU" dirty="0">
                <a:solidFill>
                  <a:srgbClr val="002060"/>
                </a:solidFill>
              </a:rPr>
              <a:t>аукционов по продаже земельных участков, по результатам заключено </a:t>
            </a:r>
            <a:r>
              <a:rPr lang="ru-RU" dirty="0" smtClean="0">
                <a:solidFill>
                  <a:srgbClr val="002060"/>
                </a:solidFill>
              </a:rPr>
              <a:t>15 </a:t>
            </a:r>
            <a:r>
              <a:rPr lang="ru-RU" dirty="0">
                <a:solidFill>
                  <a:srgbClr val="002060"/>
                </a:solidFill>
              </a:rPr>
              <a:t>договоров купли-продажи;</a:t>
            </a:r>
          </a:p>
          <a:p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3 </a:t>
            </a:r>
            <a:r>
              <a:rPr lang="ru-RU" dirty="0">
                <a:solidFill>
                  <a:srgbClr val="002060"/>
                </a:solidFill>
              </a:rPr>
              <a:t>аукциона по продаже муниципального имущества, </a:t>
            </a:r>
            <a:r>
              <a:rPr lang="ru-RU" dirty="0" smtClean="0">
                <a:solidFill>
                  <a:srgbClr val="002060"/>
                </a:solidFill>
              </a:rPr>
              <a:t>состоялся 1, по результатам </a:t>
            </a:r>
            <a:r>
              <a:rPr lang="ru-RU" dirty="0" smtClean="0">
                <a:solidFill>
                  <a:srgbClr val="002060"/>
                </a:solidFill>
              </a:rPr>
              <a:t>заключен 1 договор 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 проверка по учету муниципального имущества- нарушений не выявлено. </a:t>
            </a:r>
          </a:p>
        </p:txBody>
      </p:sp>
    </p:spTree>
    <p:extLst>
      <p:ext uri="{BB962C8B-B14F-4D97-AF65-F5344CB8AC3E}">
        <p14:creationId xmlns:p14="http://schemas.microsoft.com/office/powerpoint/2010/main" val="337712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1845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91224" y="381000"/>
            <a:ext cx="60674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Жалобы и </a:t>
            </a: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обращения </a:t>
            </a:r>
            <a:r>
              <a:rPr lang="ru-RU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граждан, поступивших в органы местного самоуправления </a:t>
            </a:r>
            <a:br>
              <a:rPr lang="ru-RU" b="1" dirty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Городского округа Верхняя Тура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ru-RU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 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ru-RU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 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2023 </a:t>
            </a:r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году поступила 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102 </a:t>
            </a:r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обращений из них :</a:t>
            </a:r>
          </a:p>
          <a:p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47 </a:t>
            </a:r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</a:rPr>
              <a:t>% вопросы экономики;</a:t>
            </a:r>
          </a:p>
          <a:p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40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%  </a:t>
            </a:r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вопросы ЖКХ;</a:t>
            </a:r>
          </a:p>
          <a:p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8% </a:t>
            </a:r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вопросы социальной сферы;</a:t>
            </a:r>
          </a:p>
          <a:p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5% </a:t>
            </a:r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прочие сферы. </a:t>
            </a:r>
          </a:p>
          <a:p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</a:rPr>
              <a:t> </a:t>
            </a:r>
          </a:p>
          <a:p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2023 </a:t>
            </a:r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году жалоб и обращений о фактах коррупционных правонарушений, </a:t>
            </a:r>
            <a:endParaRPr lang="ru-RU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в </a:t>
            </a:r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</a:rPr>
              <a:t>том числе в сфере ЖКХ не поступало.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2228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500" y="542925"/>
            <a:ext cx="112109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Организация </a:t>
            </a:r>
            <a:r>
              <a:rPr lang="ru-RU" b="1" dirty="0">
                <a:solidFill>
                  <a:schemeClr val="bg1"/>
                </a:solidFill>
              </a:rPr>
              <a:t>профессионального образования и дополнительного профессионального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образования муниципальных служащих Городского округа Верхняя Тура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- в </a:t>
            </a:r>
            <a:r>
              <a:rPr lang="ru-RU" dirty="0" smtClean="0">
                <a:solidFill>
                  <a:schemeClr val="bg1"/>
                </a:solidFill>
              </a:rPr>
              <a:t>2023 </a:t>
            </a:r>
            <a:r>
              <a:rPr lang="ru-RU" dirty="0">
                <a:solidFill>
                  <a:schemeClr val="bg1"/>
                </a:solidFill>
              </a:rPr>
              <a:t>году прошли курсы повышения квалификации </a:t>
            </a:r>
            <a:r>
              <a:rPr lang="ru-RU" dirty="0" smtClean="0">
                <a:solidFill>
                  <a:schemeClr val="bg1"/>
                </a:solidFill>
              </a:rPr>
              <a:t>12 </a:t>
            </a:r>
            <a:r>
              <a:rPr lang="ru-RU" dirty="0">
                <a:solidFill>
                  <a:schemeClr val="bg1"/>
                </a:solidFill>
              </a:rPr>
              <a:t>муниципальных служащих, в том числе по теме «Меры по предупреждению и противодействию коррупции» </a:t>
            </a:r>
            <a:r>
              <a:rPr lang="ru-RU" dirty="0" smtClean="0">
                <a:solidFill>
                  <a:schemeClr val="bg1"/>
                </a:solidFill>
              </a:rPr>
              <a:t>6  муниципальных служащих, </a:t>
            </a:r>
            <a:r>
              <a:rPr lang="ru-RU" dirty="0">
                <a:solidFill>
                  <a:schemeClr val="bg1"/>
                </a:solidFill>
              </a:rPr>
              <a:t>в должностные обязанности которых входит участие в противодействии коррупции и </a:t>
            </a:r>
            <a:r>
              <a:rPr lang="ru-RU" dirty="0" smtClean="0">
                <a:solidFill>
                  <a:schemeClr val="bg1"/>
                </a:solidFill>
              </a:rPr>
              <a:t>4  муниципальных служащих, </a:t>
            </a:r>
            <a:r>
              <a:rPr lang="ru-RU" dirty="0">
                <a:solidFill>
                  <a:schemeClr val="bg1"/>
                </a:solidFill>
              </a:rPr>
              <a:t>в должностные обязанности которых входит участие в </a:t>
            </a:r>
            <a:r>
              <a:rPr lang="ru-RU" dirty="0" smtClean="0">
                <a:solidFill>
                  <a:schemeClr val="bg1"/>
                </a:solidFill>
              </a:rPr>
              <a:t> проведении закупок товаров , работ, услуг для обеспечения муниципальных нужд , по программе «Противодействие коррупции в системе государственных и муниципальных закупок»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0246" y="428625"/>
            <a:ext cx="10177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ЦЕЛЕВЫЕ ПОКАЗАТЕЛИ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реализации плана мероприятий по противодействию коррупции в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Городском округе Верхняя </a:t>
            </a:r>
            <a:r>
              <a:rPr lang="ru-RU" b="1" smtClean="0">
                <a:solidFill>
                  <a:srgbClr val="002060"/>
                </a:solidFill>
              </a:rPr>
              <a:t>Тура в </a:t>
            </a:r>
            <a:r>
              <a:rPr lang="ru-RU" b="1" dirty="0" smtClean="0">
                <a:solidFill>
                  <a:srgbClr val="002060"/>
                </a:solidFill>
              </a:rPr>
              <a:t>2022 году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226463"/>
              </p:ext>
            </p:extLst>
          </p:nvPr>
        </p:nvGraphicFramePr>
        <p:xfrm>
          <a:off x="1257298" y="1628953"/>
          <a:ext cx="9873763" cy="3791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297">
                  <a:extLst>
                    <a:ext uri="{9D8B030D-6E8A-4147-A177-3AD203B41FA5}">
                      <a16:colId xmlns:a16="http://schemas.microsoft.com/office/drawing/2014/main" val="2505871816"/>
                    </a:ext>
                  </a:extLst>
                </a:gridCol>
                <a:gridCol w="6573333">
                  <a:extLst>
                    <a:ext uri="{9D8B030D-6E8A-4147-A177-3AD203B41FA5}">
                      <a16:colId xmlns:a16="http://schemas.microsoft.com/office/drawing/2014/main" val="4246512813"/>
                    </a:ext>
                  </a:extLst>
                </a:gridCol>
                <a:gridCol w="487219">
                  <a:extLst>
                    <a:ext uri="{9D8B030D-6E8A-4147-A177-3AD203B41FA5}">
                      <a16:colId xmlns:a16="http://schemas.microsoft.com/office/drawing/2014/main" val="3650884689"/>
                    </a:ext>
                  </a:extLst>
                </a:gridCol>
                <a:gridCol w="1385272">
                  <a:extLst>
                    <a:ext uri="{9D8B030D-6E8A-4147-A177-3AD203B41FA5}">
                      <a16:colId xmlns:a16="http://schemas.microsoft.com/office/drawing/2014/main" val="1912352372"/>
                    </a:ext>
                  </a:extLst>
                </a:gridCol>
                <a:gridCol w="1055642">
                  <a:extLst>
                    <a:ext uri="{9D8B030D-6E8A-4147-A177-3AD203B41FA5}">
                      <a16:colId xmlns:a16="http://schemas.microsoft.com/office/drawing/2014/main" val="3984493453"/>
                    </a:ext>
                  </a:extLst>
                </a:gridCol>
              </a:tblGrid>
              <a:tr h="648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Целевые индикаторы и показатели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Ед. изм.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Значение целевого показателя  по 2022 году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Результат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 anchor="ctr"/>
                </a:tc>
                <a:extLst>
                  <a:ext uri="{0D108BD9-81ED-4DB2-BD59-A6C34878D82A}">
                    <a16:rowId xmlns:a16="http://schemas.microsoft.com/office/drawing/2014/main" val="991348326"/>
                  </a:ext>
                </a:extLst>
              </a:tr>
              <a:tr h="1621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Число выявленных коррупционных правонарушений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extLst>
                  <a:ext uri="{0D108BD9-81ED-4DB2-BD59-A6C34878D82A}">
                    <a16:rowId xmlns:a16="http://schemas.microsoft.com/office/drawing/2014/main" val="1026899807"/>
                  </a:ext>
                </a:extLst>
              </a:tr>
              <a:tr h="324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обращений граждан и организаций в органы местного самоуправления о фактах коррупции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extLst>
                  <a:ext uri="{0D108BD9-81ED-4DB2-BD59-A6C34878D82A}">
                    <a16:rowId xmlns:a16="http://schemas.microsoft.com/office/drawing/2014/main" val="2562666178"/>
                  </a:ext>
                </a:extLst>
              </a:tr>
              <a:tr h="4865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Доля нормативных правовых актов, принятых органами местного самоуправления, и проектов нормативных правовых актов, по которым проведены экспертизы на коррупциогенность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extLst>
                  <a:ext uri="{0D108BD9-81ED-4DB2-BD59-A6C34878D82A}">
                    <a16:rowId xmlns:a16="http://schemas.microsoft.com/office/drawing/2014/main" val="967720322"/>
                  </a:ext>
                </a:extLst>
              </a:tr>
              <a:tr h="810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Доля размещенных на официальном сайте Городского округа Верхняя Тура в сети Интернет предоставленных сведений о доходах, имуществе и обязательствах имущественного характера муниципальных служащих, включенных в соответствующий перечень, а также их и супругов и несовершеннолетних детей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extLst>
                  <a:ext uri="{0D108BD9-81ED-4DB2-BD59-A6C34878D82A}">
                    <a16:rowId xmlns:a16="http://schemas.microsoft.com/office/drawing/2014/main" val="1285683151"/>
                  </a:ext>
                </a:extLst>
              </a:tr>
              <a:tr h="5434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Освещение в средствах массовой информации материалов о деятельности органов местного самоуправления Городского округа Верхняя Тура о проводимой работе по противодействию коррупции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менее 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extLst>
                  <a:ext uri="{0D108BD9-81ED-4DB2-BD59-A6C34878D82A}">
                    <a16:rowId xmlns:a16="http://schemas.microsoft.com/office/drawing/2014/main" val="835734977"/>
                  </a:ext>
                </a:extLst>
              </a:tr>
              <a:tr h="324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институтов гражданского общества, принявших участие в реализации Плана мероприятий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менее 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extLst>
                  <a:ext uri="{0D108BD9-81ED-4DB2-BD59-A6C34878D82A}">
                    <a16:rowId xmlns:a16="http://schemas.microsoft.com/office/drawing/2014/main" val="563370776"/>
                  </a:ext>
                </a:extLst>
              </a:tr>
              <a:tr h="4865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Предание гласности каждого случая несоблюдения муниципальными служащими требований о предотвращении или об урегулировании конфликта интересов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Случаев не выявлено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2" marR="56272" marT="0" marB="0"/>
                </a:tc>
                <a:extLst>
                  <a:ext uri="{0D108BD9-81ED-4DB2-BD59-A6C34878D82A}">
                    <a16:rowId xmlns:a16="http://schemas.microsoft.com/office/drawing/2014/main" val="15279027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0246" y="5117123"/>
            <a:ext cx="10735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sz="1400" b="1" dirty="0">
                <a:solidFill>
                  <a:srgbClr val="002060"/>
                </a:solidFill>
              </a:rPr>
              <a:t> 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rgbClr val="002060"/>
                </a:solidFill>
              </a:rPr>
              <a:t>ВЫВОД</a:t>
            </a:r>
            <a:r>
              <a:rPr lang="ru-RU" sz="1400" dirty="0">
                <a:solidFill>
                  <a:srgbClr val="002060"/>
                </a:solidFill>
              </a:rPr>
              <a:t>: Из </a:t>
            </a:r>
            <a:r>
              <a:rPr lang="ru-RU" sz="1400" dirty="0" smtClean="0">
                <a:solidFill>
                  <a:srgbClr val="002060"/>
                </a:solidFill>
              </a:rPr>
              <a:t>60 </a:t>
            </a:r>
            <a:r>
              <a:rPr lang="ru-RU" sz="1400" dirty="0">
                <a:solidFill>
                  <a:srgbClr val="002060"/>
                </a:solidFill>
              </a:rPr>
              <a:t>мероприятий Плана, запланированных к выполнению в </a:t>
            </a:r>
            <a:r>
              <a:rPr lang="ru-RU" sz="1400" dirty="0" smtClean="0">
                <a:solidFill>
                  <a:srgbClr val="002060"/>
                </a:solidFill>
              </a:rPr>
              <a:t>2023 </a:t>
            </a:r>
            <a:r>
              <a:rPr lang="ru-RU" sz="1400" dirty="0">
                <a:solidFill>
                  <a:srgbClr val="002060"/>
                </a:solidFill>
              </a:rPr>
              <a:t>года выполнено </a:t>
            </a:r>
            <a:r>
              <a:rPr lang="ru-RU" sz="1400" dirty="0" smtClean="0">
                <a:solidFill>
                  <a:srgbClr val="002060"/>
                </a:solidFill>
              </a:rPr>
              <a:t>57 </a:t>
            </a:r>
            <a:r>
              <a:rPr lang="ru-RU" sz="1400" dirty="0">
                <a:solidFill>
                  <a:srgbClr val="002060"/>
                </a:solidFill>
              </a:rPr>
              <a:t>мероприятий, из них: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выполнено в полном объеме в установленные сроки – </a:t>
            </a:r>
            <a:r>
              <a:rPr lang="ru-RU" sz="1400" dirty="0" smtClean="0">
                <a:solidFill>
                  <a:srgbClr val="002060"/>
                </a:solidFill>
              </a:rPr>
              <a:t>56</a:t>
            </a:r>
            <a:r>
              <a:rPr lang="ru-RU" sz="1400" i="1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мероприятия;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выполнено в полном объеме с нарушением установленных сроков – 3</a:t>
            </a:r>
            <a:r>
              <a:rPr lang="ru-RU" sz="1400" i="1" dirty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мероприятия;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не выполнено в установленные сроки – </a:t>
            </a:r>
            <a:r>
              <a:rPr lang="ru-RU" sz="1400" dirty="0" smtClean="0">
                <a:solidFill>
                  <a:srgbClr val="002060"/>
                </a:solidFill>
              </a:rPr>
              <a:t>1 </a:t>
            </a:r>
            <a:r>
              <a:rPr lang="ru-RU" sz="1400" dirty="0">
                <a:solidFill>
                  <a:srgbClr val="002060"/>
                </a:solidFill>
              </a:rPr>
              <a:t>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5470656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225</TotalTime>
  <Words>464</Words>
  <Application>Microsoft Office PowerPoint</Application>
  <PresentationFormat>Широкоэкранный</PresentationFormat>
  <Paragraphs>114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Century Gothic</vt:lpstr>
      <vt:lpstr>Liberation Serif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Ерушина Ольга Сергеевна</dc:creator>
  <cp:lastModifiedBy>USR0202</cp:lastModifiedBy>
  <cp:revision>34</cp:revision>
  <cp:lastPrinted>2023-04-02T08:20:08Z</cp:lastPrinted>
  <dcterms:created xsi:type="dcterms:W3CDTF">2022-02-02T06:34:33Z</dcterms:created>
  <dcterms:modified xsi:type="dcterms:W3CDTF">2024-02-16T10:00:47Z</dcterms:modified>
</cp:coreProperties>
</file>