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notesMasterIdLst>
    <p:notesMasterId r:id="rId43"/>
  </p:notesMasterIdLst>
  <p:sldIdLst>
    <p:sldId id="256" r:id="rId2"/>
    <p:sldId id="257" r:id="rId3"/>
    <p:sldId id="302" r:id="rId4"/>
    <p:sldId id="306" r:id="rId5"/>
    <p:sldId id="304" r:id="rId6"/>
    <p:sldId id="305" r:id="rId7"/>
    <p:sldId id="307" r:id="rId8"/>
    <p:sldId id="303" r:id="rId9"/>
    <p:sldId id="271" r:id="rId10"/>
    <p:sldId id="293" r:id="rId11"/>
    <p:sldId id="272" r:id="rId12"/>
    <p:sldId id="284" r:id="rId13"/>
    <p:sldId id="289" r:id="rId14"/>
    <p:sldId id="259" r:id="rId15"/>
    <p:sldId id="285" r:id="rId16"/>
    <p:sldId id="292" r:id="rId17"/>
    <p:sldId id="268" r:id="rId18"/>
    <p:sldId id="290" r:id="rId19"/>
    <p:sldId id="298" r:id="rId20"/>
    <p:sldId id="299" r:id="rId21"/>
    <p:sldId id="300" r:id="rId22"/>
    <p:sldId id="262" r:id="rId23"/>
    <p:sldId id="286" r:id="rId24"/>
    <p:sldId id="275" r:id="rId25"/>
    <p:sldId id="277" r:id="rId26"/>
    <p:sldId id="311" r:id="rId27"/>
    <p:sldId id="316" r:id="rId28"/>
    <p:sldId id="278" r:id="rId29"/>
    <p:sldId id="315" r:id="rId30"/>
    <p:sldId id="317" r:id="rId31"/>
    <p:sldId id="318" r:id="rId32"/>
    <p:sldId id="279" r:id="rId33"/>
    <p:sldId id="313" r:id="rId34"/>
    <p:sldId id="312" r:id="rId35"/>
    <p:sldId id="280" r:id="rId36"/>
    <p:sldId id="282" r:id="rId37"/>
    <p:sldId id="295" r:id="rId38"/>
    <p:sldId id="319" r:id="rId39"/>
    <p:sldId id="269" r:id="rId40"/>
    <p:sldId id="273" r:id="rId41"/>
    <p:sldId id="26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2;&#1086;&#1087;&#1084;&#1100;&#1102;&#1090;&#1077;&#1088;%20&#1054;.&#1050;\&#1073;&#1102;&#1076;&#1078;&#1077;&#1090;%20&#1076;&#1083;&#1103;%20&#1075;&#1088;&#1072;&#1078;&#1076;&#1072;&#1085;\&#1073;&#1102;&#1076;&#1078;&#1077;&#1090;%202024-2026\&#1076;&#1083;&#1103;%20&#1076;&#1080;&#1072;&#1075;&#1088;&#1072;&#1084;&#1084;%20&#1087;&#1088;&#1086;&#1077;&#1082;&#109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2;&#1086;&#1087;&#1084;&#1100;&#1102;&#1090;&#1077;&#1088;%20&#1054;.&#1050;\&#1073;&#1102;&#1076;&#1078;&#1077;&#1090;%20&#1076;&#1083;&#1103;%20&#1075;&#1088;&#1072;&#1078;&#1076;&#1072;&#1085;\&#1087;&#1088;&#1086;&#1077;&#1082;&#1090;&#1099;%20&#1073;&#1102;&#1076;&#1078;&#1077;&#1090;&#1072;\&#1087;&#1088;&#1086;&#1077;&#1082;&#1090;%20&#1073;&#1102;&#1076;&#1078;&#1077;&#1090;&#1072;%202024-2026\&#1076;&#1083;&#1103;%20&#1076;&#1080;&#1072;&#1075;&#1088;&#1072;&#1084;&#1084;%20&#1087;&#1088;&#1086;&#1077;&#1082;&#1090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82;&#1086;&#1087;&#1084;&#1100;&#1102;&#1090;&#1077;&#1088;%20&#1054;.&#1050;\&#1073;&#1102;&#1076;&#1078;&#1077;&#1090;%20&#1076;&#1083;&#1103;%20&#1075;&#1088;&#1072;&#1078;&#1076;&#1072;&#1085;\&#1073;&#1102;&#1076;&#1078;&#1077;&#1090;%202024-2026\&#1076;&#1083;&#1103;%20&#1076;&#1080;&#1072;&#1075;&#1088;&#1072;&#1084;&#1084;%20&#1087;&#1088;&#1080;&#1085;&#1103;&#1090;&#1099;&#1081;%20&#1073;&#1102;&#1076;&#1078;&#1077;&#109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2;&#1086;&#1087;&#1084;&#1100;&#1102;&#1090;&#1077;&#1088;%20&#1054;.&#1050;\&#1073;&#1102;&#1076;&#1078;&#1077;&#1090;%20&#1076;&#1083;&#1103;%20&#1075;&#1088;&#1072;&#1078;&#1076;&#1072;&#1085;\&#1087;&#1088;&#1086;&#1077;&#1082;&#1090;&#1099;%20&#1073;&#1102;&#1076;&#1078;&#1077;&#1090;&#1072;\&#1087;&#1088;&#1086;&#1077;&#1082;&#1090;%20&#1073;&#1102;&#1076;&#1078;&#1077;&#1090;&#1072;%202024-2026\&#1076;&#1083;&#1103;%20&#1076;&#1080;&#1072;&#1075;&#1088;&#1072;&#1084;&#1084;%20&#1087;&#1088;&#1086;&#1077;&#1082;&#109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50"/>
      <c:depthPercent val="100"/>
      <c:rAngAx val="1"/>
    </c:view3D>
    <c:floor>
      <c:spPr>
        <a:gradFill>
          <a:gsLst>
            <a:gs pos="100000">
              <a:srgbClr val="1F497D">
                <a:lumMod val="20000"/>
                <a:lumOff val="80000"/>
                <a:alpha val="57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'доходы  с диаграммой'!$A$2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6.195001759943683E-2"/>
                  <c:y val="2.712571726656235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3357972544878655E-2"/>
                  <c:y val="2.50391236306729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6318197817669877E-2"/>
                  <c:y val="1.87793427230046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'доходы  с диаграммой'!$B$1:$D$1</c:f>
              <c:strCache>
                <c:ptCount val="3"/>
                <c:pt idx="0">
                  <c:v>2024 год, тыс. рублей </c:v>
                </c:pt>
                <c:pt idx="1">
                  <c:v>2025 год, тыс. рублей </c:v>
                </c:pt>
                <c:pt idx="2">
                  <c:v>2026 год, тыс. рублей </c:v>
                </c:pt>
              </c:strCache>
            </c:strRef>
          </c:cat>
          <c:val>
            <c:numRef>
              <c:f>'доходы  с диаграммой'!$B$2:$D$2</c:f>
              <c:numCache>
                <c:formatCode>_-* #,##0.00_р_._-;\-* #,##0.00_р_._-;_-* "-"??_р_._-;_-@_-</c:formatCode>
                <c:ptCount val="3"/>
                <c:pt idx="0">
                  <c:v>262507</c:v>
                </c:pt>
                <c:pt idx="1">
                  <c:v>279106</c:v>
                </c:pt>
                <c:pt idx="2">
                  <c:v>298645</c:v>
                </c:pt>
              </c:numCache>
            </c:numRef>
          </c:val>
        </c:ser>
        <c:ser>
          <c:idx val="2"/>
          <c:order val="1"/>
          <c:tx>
            <c:strRef>
              <c:f>'доходы  с диаграммой'!$A$3</c:f>
              <c:strCache>
                <c:ptCount val="1"/>
                <c:pt idx="0">
                  <c:v>Акцизы по подакцизным товарам (на дизельное топливо, моторные масла, автомобильный бензин)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год, тыс. рублей </c:v>
                </c:pt>
                <c:pt idx="1">
                  <c:v>2025 год, тыс. рублей </c:v>
                </c:pt>
                <c:pt idx="2">
                  <c:v>2026 год, тыс. рублей </c:v>
                </c:pt>
              </c:strCache>
            </c:strRef>
          </c:cat>
          <c:val>
            <c:numRef>
              <c:f>'доходы  с диаграммой'!$B$3:$D$3</c:f>
              <c:numCache>
                <c:formatCode>_-* #,##0.00_р_._-;\-* #,##0.00_р_._-;_-* "-"??_р_._-;_-@_-</c:formatCode>
                <c:ptCount val="3"/>
                <c:pt idx="0">
                  <c:v>12094</c:v>
                </c:pt>
                <c:pt idx="1">
                  <c:v>12429</c:v>
                </c:pt>
                <c:pt idx="2">
                  <c:v>13007</c:v>
                </c:pt>
              </c:numCache>
            </c:numRef>
          </c:val>
        </c:ser>
        <c:ser>
          <c:idx val="3"/>
          <c:order val="2"/>
          <c:tx>
            <c:strRef>
              <c:f>'доходы  с диаграммой'!$A$4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год, тыс. рублей </c:v>
                </c:pt>
                <c:pt idx="1">
                  <c:v>2025 год, тыс. рублей </c:v>
                </c:pt>
                <c:pt idx="2">
                  <c:v>2026 год, тыс. рублей </c:v>
                </c:pt>
              </c:strCache>
            </c:strRef>
          </c:cat>
          <c:val>
            <c:numRef>
              <c:f>'доходы  с диаграммой'!$B$4:$D$4</c:f>
              <c:numCache>
                <c:formatCode>_-* #,##0.00_р_._-;\-* #,##0.00_р_._-;_-* "-"??_р_._-;_-@_-</c:formatCode>
                <c:ptCount val="3"/>
                <c:pt idx="0">
                  <c:v>18888</c:v>
                </c:pt>
                <c:pt idx="1">
                  <c:v>22099</c:v>
                </c:pt>
                <c:pt idx="2">
                  <c:v>25856</c:v>
                </c:pt>
              </c:numCache>
            </c:numRef>
          </c:val>
        </c:ser>
        <c:ser>
          <c:idx val="1"/>
          <c:order val="3"/>
          <c:tx>
            <c:strRef>
              <c:f>'доходы  с диаграммой'!$A$5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год, тыс. рублей </c:v>
                </c:pt>
                <c:pt idx="1">
                  <c:v>2025 год, тыс. рублей </c:v>
                </c:pt>
                <c:pt idx="2">
                  <c:v>2026 год, тыс. рублей </c:v>
                </c:pt>
              </c:strCache>
            </c:strRef>
          </c:cat>
          <c:val>
            <c:numRef>
              <c:f>'доходы  с диаграммой'!$B$5:$D$5</c:f>
              <c:numCache>
                <c:formatCode>_-* #,##0.00_р_._-;\-* #,##0.00_р_._-;_-* "-"??_р_._-;_-@_-</c:formatCode>
                <c:ptCount val="3"/>
                <c:pt idx="0">
                  <c:v>1887</c:v>
                </c:pt>
                <c:pt idx="1">
                  <c:v>1995</c:v>
                </c:pt>
                <c:pt idx="2">
                  <c:v>2170</c:v>
                </c:pt>
              </c:numCache>
            </c:numRef>
          </c:val>
        </c:ser>
        <c:ser>
          <c:idx val="4"/>
          <c:order val="4"/>
          <c:tx>
            <c:strRef>
              <c:f>'доходы  с диаграммой'!$A$6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год, тыс. рублей </c:v>
                </c:pt>
                <c:pt idx="1">
                  <c:v>2025 год, тыс. рублей </c:v>
                </c:pt>
                <c:pt idx="2">
                  <c:v>2026 год, тыс. рублей </c:v>
                </c:pt>
              </c:strCache>
            </c:strRef>
          </c:cat>
          <c:val>
            <c:numRef>
              <c:f>'доходы  с диаграммой'!$B$6:$D$6</c:f>
              <c:numCache>
                <c:formatCode>_-* #,##0.00_р_._-;\-* #,##0.00_р_._-;_-* "-"??_р_._-;_-@_-</c:formatCode>
                <c:ptCount val="3"/>
                <c:pt idx="0">
                  <c:v>5682</c:v>
                </c:pt>
                <c:pt idx="1">
                  <c:v>5682</c:v>
                </c:pt>
                <c:pt idx="2">
                  <c:v>5682</c:v>
                </c:pt>
              </c:numCache>
            </c:numRef>
          </c:val>
        </c:ser>
        <c:ser>
          <c:idx val="5"/>
          <c:order val="5"/>
          <c:tx>
            <c:strRef>
              <c:f>'доходы  с диаграммой'!$A$7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год, тыс. рублей </c:v>
                </c:pt>
                <c:pt idx="1">
                  <c:v>2025 год, тыс. рублей </c:v>
                </c:pt>
                <c:pt idx="2">
                  <c:v>2026 год, тыс. рублей </c:v>
                </c:pt>
              </c:strCache>
            </c:strRef>
          </c:cat>
          <c:val>
            <c:numRef>
              <c:f>'доходы  с диаграммой'!$B$7:$D$7</c:f>
              <c:numCache>
                <c:formatCode>_-* #,##0.00_р_._-;\-* #,##0.00_р_._-;_-* "-"??_р_._-;_-@_-</c:formatCode>
                <c:ptCount val="3"/>
                <c:pt idx="0">
                  <c:v>11716</c:v>
                </c:pt>
                <c:pt idx="1">
                  <c:v>12400</c:v>
                </c:pt>
                <c:pt idx="2">
                  <c:v>12900</c:v>
                </c:pt>
              </c:numCache>
            </c:numRef>
          </c:val>
        </c:ser>
        <c:ser>
          <c:idx val="6"/>
          <c:order val="6"/>
          <c:tx>
            <c:strRef>
              <c:f>'доходы  с диаграммой'!$A$8</c:f>
              <c:strCache>
                <c:ptCount val="1"/>
                <c:pt idx="0">
                  <c:v>Прочие доходы от оказания платных услуг (работ) 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год, тыс. рублей </c:v>
                </c:pt>
                <c:pt idx="1">
                  <c:v>2025 год, тыс. рублей </c:v>
                </c:pt>
                <c:pt idx="2">
                  <c:v>2026 год, тыс. рублей </c:v>
                </c:pt>
              </c:strCache>
            </c:strRef>
          </c:cat>
          <c:val>
            <c:numRef>
              <c:f>'доходы  с диаграммой'!$B$8:$D$8</c:f>
              <c:numCache>
                <c:formatCode>_-* #,##0.00_р_._-;\-* #,##0.00_р_._-;_-* "-"??_р_._-;_-@_-</c:formatCode>
                <c:ptCount val="3"/>
                <c:pt idx="0">
                  <c:v>123</c:v>
                </c:pt>
                <c:pt idx="1">
                  <c:v>128</c:v>
                </c:pt>
                <c:pt idx="2">
                  <c:v>132</c:v>
                </c:pt>
              </c:numCache>
            </c:numRef>
          </c:val>
        </c:ser>
        <c:ser>
          <c:idx val="7"/>
          <c:order val="7"/>
          <c:tx>
            <c:strRef>
              <c:f>'доходы  с диаграммой'!$A$9</c:f>
              <c:strCache>
                <c:ptCount val="1"/>
                <c:pt idx="0">
                  <c:v>Доходы от реализации муниципального имущества</c:v>
                </c:pt>
              </c:strCache>
            </c:strRef>
          </c:tx>
          <c:cat>
            <c:strRef>
              <c:f>'доходы  с диаграммой'!$B$1:$D$1</c:f>
              <c:strCache>
                <c:ptCount val="3"/>
                <c:pt idx="0">
                  <c:v>2024 год, тыс. рублей </c:v>
                </c:pt>
                <c:pt idx="1">
                  <c:v>2025 год, тыс. рублей </c:v>
                </c:pt>
                <c:pt idx="2">
                  <c:v>2026 год, тыс. рублей </c:v>
                </c:pt>
              </c:strCache>
            </c:strRef>
          </c:cat>
          <c:val>
            <c:numRef>
              <c:f>'доходы  с диаграммой'!$B$9:$D$9</c:f>
              <c:numCache>
                <c:formatCode>_-* #,##0.00_р_._-;\-* #,##0.00_р_._-;_-* "-"??_р_._-;_-@_-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8"/>
          <c:order val="8"/>
          <c:tx>
            <c:strRef>
              <c:f>'доходы  с диаграммой'!$A$10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1"/>
              <c:layout>
                <c:manualLayout>
                  <c:x val="5.2148148148148152E-2"/>
                  <c:y val="2.893309222423147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4.3851851851851871E-2"/>
                  <c:y val="2.16998191681736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'доходы  с диаграммой'!$B$1:$D$1</c:f>
              <c:strCache>
                <c:ptCount val="3"/>
                <c:pt idx="0">
                  <c:v>2024 год, тыс. рублей </c:v>
                </c:pt>
                <c:pt idx="1">
                  <c:v>2025 год, тыс. рублей </c:v>
                </c:pt>
                <c:pt idx="2">
                  <c:v>2026 год, тыс. рублей </c:v>
                </c:pt>
              </c:strCache>
            </c:strRef>
          </c:cat>
          <c:val>
            <c:numRef>
              <c:f>'доходы  с диаграммой'!$B$10:$D$10</c:f>
              <c:numCache>
                <c:formatCode>_-* #,##0.00_р_._-;\-* #,##0.00_р_._-;_-* "-"??_р_._-;_-@_-</c:formatCode>
                <c:ptCount val="3"/>
                <c:pt idx="0">
                  <c:v>1150452</c:v>
                </c:pt>
                <c:pt idx="1">
                  <c:v>762271</c:v>
                </c:pt>
                <c:pt idx="2">
                  <c:v>690830</c:v>
                </c:pt>
              </c:numCache>
            </c:numRef>
          </c:val>
        </c:ser>
        <c:shape val="cone"/>
        <c:axId val="78154368"/>
        <c:axId val="78176640"/>
        <c:axId val="0"/>
      </c:bar3DChart>
      <c:catAx>
        <c:axId val="781543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8176640"/>
        <c:crosses val="autoZero"/>
        <c:auto val="1"/>
        <c:lblAlgn val="ctr"/>
        <c:lblOffset val="100"/>
      </c:catAx>
      <c:valAx>
        <c:axId val="78176640"/>
        <c:scaling>
          <c:orientation val="minMax"/>
        </c:scaling>
        <c:delete val="1"/>
        <c:axPos val="r"/>
        <c:numFmt formatCode="_-* #,##0.00_р_._-;\-* #,##0.00_р_._-;_-* &quot;-&quot;??_р_._-;_-@_-" sourceLinked="1"/>
        <c:tickLblPos val="none"/>
        <c:crossAx val="7815436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901399038032844"/>
          <c:y val="3.8798868839134831E-2"/>
          <c:w val="0.21007407407407408"/>
          <c:h val="0.9164944255385804"/>
        </c:manualLayout>
      </c:layout>
      <c:spPr>
        <a:noFill/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'расходы  с диаграммой'!$A$2</c:f>
              <c:strCache>
                <c:ptCount val="1"/>
                <c:pt idx="0">
                  <c:v>  Общегосударственные вопросы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диаграммой'!$B$2:$F$2</c:f>
              <c:numCache>
                <c:formatCode>#,##0.00</c:formatCode>
                <c:ptCount val="3"/>
                <c:pt idx="0">
                  <c:v>93065</c:v>
                </c:pt>
                <c:pt idx="1">
                  <c:v>92634</c:v>
                </c:pt>
                <c:pt idx="2">
                  <c:v>71650</c:v>
                </c:pt>
              </c:numCache>
            </c:numRef>
          </c:val>
        </c:ser>
        <c:ser>
          <c:idx val="1"/>
          <c:order val="1"/>
          <c:tx>
            <c:strRef>
              <c:f>'расходы  с диаграммой'!$A$3</c:f>
              <c:strCache>
                <c:ptCount val="1"/>
                <c:pt idx="0">
                  <c:v>  Национальная безопасность 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диаграммой'!$B$3:$F$3</c:f>
              <c:numCache>
                <c:formatCode>#,##0.00</c:formatCode>
                <c:ptCount val="3"/>
                <c:pt idx="0">
                  <c:v>13356</c:v>
                </c:pt>
                <c:pt idx="1">
                  <c:v>10577</c:v>
                </c:pt>
                <c:pt idx="2">
                  <c:v>10917</c:v>
                </c:pt>
              </c:numCache>
            </c:numRef>
          </c:val>
        </c:ser>
        <c:ser>
          <c:idx val="2"/>
          <c:order val="2"/>
          <c:tx>
            <c:strRef>
              <c:f>'расходы  с диаграммой'!$A$4</c:f>
              <c:strCache>
                <c:ptCount val="1"/>
                <c:pt idx="0">
                  <c:v>  Национальная экономика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диаграммой'!$B$4:$F$4</c:f>
              <c:numCache>
                <c:formatCode>#,##0.00</c:formatCode>
                <c:ptCount val="3"/>
                <c:pt idx="0">
                  <c:v>344882</c:v>
                </c:pt>
                <c:pt idx="1">
                  <c:v>41608</c:v>
                </c:pt>
                <c:pt idx="2">
                  <c:v>362588</c:v>
                </c:pt>
              </c:numCache>
            </c:numRef>
          </c:val>
        </c:ser>
        <c:ser>
          <c:idx val="3"/>
          <c:order val="3"/>
          <c:tx>
            <c:strRef>
              <c:f>'расходы  с диаграммой'!$A$5</c:f>
              <c:strCache>
                <c:ptCount val="1"/>
                <c:pt idx="0">
                  <c:v>  Жилищно-коммунальное хозяйство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диаграммой'!$B$5:$F$5</c:f>
              <c:numCache>
                <c:formatCode>#,##0.00</c:formatCode>
                <c:ptCount val="3"/>
                <c:pt idx="0">
                  <c:v>261507</c:v>
                </c:pt>
                <c:pt idx="1">
                  <c:v>423795</c:v>
                </c:pt>
                <c:pt idx="2">
                  <c:v>28909</c:v>
                </c:pt>
              </c:numCache>
            </c:numRef>
          </c:val>
        </c:ser>
        <c:ser>
          <c:idx val="4"/>
          <c:order val="4"/>
          <c:tx>
            <c:strRef>
              <c:f>'расходы  с диаграммой'!$A$6</c:f>
              <c:strCache>
                <c:ptCount val="1"/>
                <c:pt idx="0">
                  <c:v>  Охрана окружающей среды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диаграммой'!$B$6:$F$6</c:f>
              <c:numCache>
                <c:formatCode>#,##0.00</c:formatCode>
                <c:ptCount val="3"/>
                <c:pt idx="0">
                  <c:v>27482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5"/>
          <c:order val="5"/>
          <c:tx>
            <c:strRef>
              <c:f>'расходы  с диаграммой'!$A$7</c:f>
              <c:strCache>
                <c:ptCount val="1"/>
                <c:pt idx="0">
                  <c:v>  Образование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диаграммой'!$B$7:$F$7</c:f>
              <c:numCache>
                <c:formatCode>#,##0.00</c:formatCode>
                <c:ptCount val="3"/>
                <c:pt idx="0">
                  <c:v>514818</c:v>
                </c:pt>
                <c:pt idx="1">
                  <c:v>367398</c:v>
                </c:pt>
                <c:pt idx="2">
                  <c:v>387240</c:v>
                </c:pt>
              </c:numCache>
            </c:numRef>
          </c:val>
        </c:ser>
        <c:ser>
          <c:idx val="6"/>
          <c:order val="6"/>
          <c:tx>
            <c:strRef>
              <c:f>'расходы  с диаграммой'!$A$8</c:f>
              <c:strCache>
                <c:ptCount val="1"/>
                <c:pt idx="0">
                  <c:v>  Культура, кинематография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диаграммой'!$B$8:$F$8</c:f>
              <c:numCache>
                <c:formatCode>#,##0.00</c:formatCode>
                <c:ptCount val="3"/>
                <c:pt idx="0">
                  <c:v>138785</c:v>
                </c:pt>
                <c:pt idx="1">
                  <c:v>69180</c:v>
                </c:pt>
                <c:pt idx="2">
                  <c:v>72600</c:v>
                </c:pt>
              </c:numCache>
            </c:numRef>
          </c:val>
        </c:ser>
        <c:ser>
          <c:idx val="7"/>
          <c:order val="7"/>
          <c:tx>
            <c:strRef>
              <c:f>'расходы  с диаграммой'!$A$9</c:f>
              <c:strCache>
                <c:ptCount val="1"/>
                <c:pt idx="0">
                  <c:v>  Социальная политика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диаграммой'!$B$9:$F$9</c:f>
              <c:numCache>
                <c:formatCode>#,##0.00</c:formatCode>
                <c:ptCount val="3"/>
                <c:pt idx="0">
                  <c:v>36768</c:v>
                </c:pt>
                <c:pt idx="1">
                  <c:v>37536</c:v>
                </c:pt>
                <c:pt idx="2">
                  <c:v>37716</c:v>
                </c:pt>
              </c:numCache>
            </c:numRef>
          </c:val>
        </c:ser>
        <c:ser>
          <c:idx val="8"/>
          <c:order val="8"/>
          <c:tx>
            <c:strRef>
              <c:f>'расходы  с диаграммой'!$A$10</c:f>
              <c:strCache>
                <c:ptCount val="1"/>
                <c:pt idx="0">
                  <c:v>  Физическая культура и спорт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диаграммой'!$B$10:$F$10</c:f>
              <c:numCache>
                <c:formatCode>#,##0.00</c:formatCode>
                <c:ptCount val="3"/>
                <c:pt idx="0">
                  <c:v>31264</c:v>
                </c:pt>
                <c:pt idx="1">
                  <c:v>30570</c:v>
                </c:pt>
                <c:pt idx="2">
                  <c:v>32060</c:v>
                </c:pt>
              </c:numCache>
            </c:numRef>
          </c:val>
        </c:ser>
        <c:ser>
          <c:idx val="9"/>
          <c:order val="9"/>
          <c:tx>
            <c:strRef>
              <c:f>'расходы  с диаграммой'!$A$11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диаграммой'!$B$11:$F$11</c:f>
              <c:numCache>
                <c:formatCode>#,##0.00</c:formatCode>
                <c:ptCount val="3"/>
                <c:pt idx="0">
                  <c:v>365</c:v>
                </c:pt>
                <c:pt idx="1">
                  <c:v>365</c:v>
                </c:pt>
                <c:pt idx="2">
                  <c:v>365</c:v>
                </c:pt>
              </c:numCache>
            </c:numRef>
          </c:val>
        </c:ser>
        <c:ser>
          <c:idx val="10"/>
          <c:order val="10"/>
          <c:tx>
            <c:strRef>
              <c:f>'расходы  с диаграммой'!$A$12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cat>
            <c:strRef>
              <c:f>'расходы  с диаграммой'!$B$1:$F$1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'расходы  с диаграммой'!$B$12:$F$12</c:f>
              <c:numCache>
                <c:formatCode>#,##0.00</c:formatCode>
                <c:ptCount val="3"/>
                <c:pt idx="1">
                  <c:v>19870</c:v>
                </c:pt>
                <c:pt idx="2">
                  <c:v>38920</c:v>
                </c:pt>
              </c:numCache>
            </c:numRef>
          </c:val>
        </c:ser>
        <c:shape val="cone"/>
        <c:axId val="78233984"/>
        <c:axId val="78235520"/>
        <c:axId val="78226752"/>
      </c:bar3DChart>
      <c:catAx>
        <c:axId val="78233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235520"/>
        <c:crosses val="autoZero"/>
        <c:auto val="1"/>
        <c:lblAlgn val="ctr"/>
        <c:lblOffset val="100"/>
      </c:catAx>
      <c:valAx>
        <c:axId val="78235520"/>
        <c:scaling>
          <c:orientation val="minMax"/>
        </c:scaling>
        <c:delete val="1"/>
        <c:axPos val="l"/>
        <c:numFmt formatCode="#,##0.00" sourceLinked="1"/>
        <c:tickLblPos val="none"/>
        <c:crossAx val="78233984"/>
        <c:crosses val="autoZero"/>
        <c:crossBetween val="between"/>
      </c:valAx>
      <c:serAx>
        <c:axId val="78226752"/>
        <c:scaling>
          <c:orientation val="minMax"/>
        </c:scaling>
        <c:delete val="1"/>
        <c:axPos val="b"/>
        <c:tickLblPos val="none"/>
        <c:crossAx val="78235520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389490895678177"/>
          <c:y val="0.12084615130314202"/>
          <c:w val="0.26753605293461441"/>
          <c:h val="0.79856718004966054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'мун долг '!$B$3:$F$3</c:f>
              <c:strCache>
                <c:ptCount val="5"/>
                <c:pt idx="0">
                  <c:v>2022 год (отчет)</c:v>
                </c:pt>
                <c:pt idx="1">
                  <c:v>2023год (отчет)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'мун долг '!$B$4:$F$4</c:f>
              <c:numCache>
                <c:formatCode>#,##0.00</c:formatCode>
                <c:ptCount val="5"/>
                <c:pt idx="0">
                  <c:v>-18217</c:v>
                </c:pt>
                <c:pt idx="1">
                  <c:v>-43763</c:v>
                </c:pt>
                <c:pt idx="2">
                  <c:v>10432</c:v>
                </c:pt>
                <c:pt idx="3">
                  <c:v>9725</c:v>
                </c:pt>
                <c:pt idx="4">
                  <c:v>6876</c:v>
                </c:pt>
              </c:numCache>
            </c:numRef>
          </c:val>
        </c:ser>
        <c:shape val="cone"/>
        <c:axId val="67129728"/>
        <c:axId val="67131264"/>
        <c:axId val="0"/>
      </c:bar3DChart>
      <c:catAx>
        <c:axId val="67129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131264"/>
        <c:crosses val="autoZero"/>
        <c:auto val="1"/>
        <c:lblAlgn val="ctr"/>
        <c:lblOffset val="100"/>
      </c:catAx>
      <c:valAx>
        <c:axId val="67131264"/>
        <c:scaling>
          <c:orientation val="minMax"/>
        </c:scaling>
        <c:delete val="1"/>
        <c:axPos val="l"/>
        <c:numFmt formatCode="#,##0.00" sourceLinked="1"/>
        <c:tickLblPos val="none"/>
        <c:crossAx val="67129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'мун долг '!$B$3:$F$3</c:f>
              <c:strCache>
                <c:ptCount val="5"/>
                <c:pt idx="0">
                  <c:v>2022 год (отчет)</c:v>
                </c:pt>
                <c:pt idx="1">
                  <c:v>2023год (оценка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'мун долг '!$B$4:$F$4</c:f>
              <c:numCache>
                <c:formatCode>#,##0.00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cone"/>
        <c:axId val="67172992"/>
        <c:axId val="78512512"/>
        <c:axId val="0"/>
      </c:bar3DChart>
      <c:catAx>
        <c:axId val="67172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512512"/>
        <c:crosses val="autoZero"/>
        <c:auto val="1"/>
        <c:lblAlgn val="ctr"/>
        <c:lblOffset val="100"/>
      </c:catAx>
      <c:valAx>
        <c:axId val="78512512"/>
        <c:scaling>
          <c:orientation val="minMax"/>
        </c:scaling>
        <c:delete val="1"/>
        <c:axPos val="l"/>
        <c:numFmt formatCode="#,##0.00" sourceLinked="1"/>
        <c:tickLblPos val="none"/>
        <c:crossAx val="67172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8EC3B-0A51-4203-AC77-D0FB1219281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CA9EC-6C6C-4BB5-B084-9B77741E95E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C0CEC10-46B6-4A08-8133-5953EA1ADBF4}" type="parTrans" cxnId="{7DF3311A-7180-4010-A443-12919F397541}">
      <dgm:prSet/>
      <dgm:spPr/>
      <dgm:t>
        <a:bodyPr/>
        <a:lstStyle/>
        <a:p>
          <a:endParaRPr lang="ru-RU"/>
        </a:p>
      </dgm:t>
    </dgm:pt>
    <dgm:pt modelId="{82D310F4-01BD-4822-B72A-1BE573575460}" type="sibTrans" cxnId="{7DF3311A-7180-4010-A443-12919F397541}">
      <dgm:prSet/>
      <dgm:spPr/>
      <dgm:t>
        <a:bodyPr/>
        <a:lstStyle/>
        <a:p>
          <a:endParaRPr lang="ru-RU"/>
        </a:p>
      </dgm:t>
    </dgm:pt>
    <dgm:pt modelId="{9BACC558-4D46-4FA6-A20C-EF10E4C642FA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положения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B620FA7-D16E-49D0-BB62-4D5D85610078}" type="parTrans" cxnId="{2D8B9B20-13F2-436D-813E-951D7BE74AAA}">
      <dgm:prSet/>
      <dgm:spPr/>
      <dgm:t>
        <a:bodyPr/>
        <a:lstStyle/>
        <a:p>
          <a:endParaRPr lang="ru-RU"/>
        </a:p>
      </dgm:t>
    </dgm:pt>
    <dgm:pt modelId="{ADC2B0B8-EA4F-43CE-A0E8-DCFE9C8E23CC}" type="sibTrans" cxnId="{2D8B9B20-13F2-436D-813E-951D7BE74AAA}">
      <dgm:prSet/>
      <dgm:spPr/>
      <dgm:t>
        <a:bodyPr/>
        <a:lstStyle/>
        <a:p>
          <a:endParaRPr lang="ru-RU"/>
        </a:p>
      </dgm:t>
    </dgm:pt>
    <dgm:pt modelId="{D961E50B-8A4B-4191-A146-B0E64682AD9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5B05231-D6E1-4E63-B8F5-A06F8F44167E}" type="parTrans" cxnId="{EB5ECC8C-C332-483A-B660-280EECC5DB50}">
      <dgm:prSet/>
      <dgm:spPr/>
      <dgm:t>
        <a:bodyPr/>
        <a:lstStyle/>
        <a:p>
          <a:endParaRPr lang="ru-RU"/>
        </a:p>
      </dgm:t>
    </dgm:pt>
    <dgm:pt modelId="{B1369889-3B44-4E86-85D7-F18223F55D66}" type="sibTrans" cxnId="{EB5ECC8C-C332-483A-B660-280EECC5DB50}">
      <dgm:prSet/>
      <dgm:spPr/>
      <dgm:t>
        <a:bodyPr/>
        <a:lstStyle/>
        <a:p>
          <a:endParaRPr lang="ru-RU"/>
        </a:p>
      </dgm:t>
    </dgm:pt>
    <dgm:pt modelId="{F76A1872-E194-4142-955A-FCCD7B7C44F0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муниципального образования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064FCC8-7649-4FFF-A1B6-F2E36795F2B2}" type="parTrans" cxnId="{4BE887F3-0382-4F39-9A38-4CD270F5DCAA}">
      <dgm:prSet/>
      <dgm:spPr/>
      <dgm:t>
        <a:bodyPr/>
        <a:lstStyle/>
        <a:p>
          <a:endParaRPr lang="ru-RU"/>
        </a:p>
      </dgm:t>
    </dgm:pt>
    <dgm:pt modelId="{2C3D0296-4B40-45A4-A3DF-815486E2D771}" type="sibTrans" cxnId="{4BE887F3-0382-4F39-9A38-4CD270F5DCAA}">
      <dgm:prSet/>
      <dgm:spPr/>
      <dgm:t>
        <a:bodyPr/>
        <a:lstStyle/>
        <a:p>
          <a:endParaRPr lang="ru-RU"/>
        </a:p>
      </dgm:t>
    </dgm:pt>
    <dgm:pt modelId="{CA751BFE-C012-4BDD-B6B4-987DEFB97FBB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36F95AB-F953-40AF-9587-F01517D0C58F}" type="parTrans" cxnId="{F6AC86F1-7CEA-4720-8865-02E3AFFE45C0}">
      <dgm:prSet/>
      <dgm:spPr/>
      <dgm:t>
        <a:bodyPr/>
        <a:lstStyle/>
        <a:p>
          <a:endParaRPr lang="ru-RU"/>
        </a:p>
      </dgm:t>
    </dgm:pt>
    <dgm:pt modelId="{C099168A-5C60-4CFA-9493-B3C9B28C0DE0}" type="sibTrans" cxnId="{F6AC86F1-7CEA-4720-8865-02E3AFFE45C0}">
      <dgm:prSet/>
      <dgm:spPr/>
      <dgm:t>
        <a:bodyPr/>
        <a:lstStyle/>
        <a:p>
          <a:endParaRPr lang="ru-RU"/>
        </a:p>
      </dgm:t>
    </dgm:pt>
    <dgm:pt modelId="{DD5B6ED6-EDCD-49C0-B6B6-1E5C239C23C8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муниципальные программы (проекты муниципальных программ, проекты изменений указанных программ) городского округа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FC6AA9B-8AF3-413A-8DEA-F1889A707E02}" type="parTrans" cxnId="{490D8541-D031-405E-BCB2-0ED9553AE02C}">
      <dgm:prSet/>
      <dgm:spPr/>
      <dgm:t>
        <a:bodyPr/>
        <a:lstStyle/>
        <a:p>
          <a:endParaRPr lang="ru-RU"/>
        </a:p>
      </dgm:t>
    </dgm:pt>
    <dgm:pt modelId="{CB185A3E-BE49-4D58-A7B9-A1C2D5FDD190}" type="sibTrans" cxnId="{490D8541-D031-405E-BCB2-0ED9553AE02C}">
      <dgm:prSet/>
      <dgm:spPr/>
      <dgm:t>
        <a:bodyPr/>
        <a:lstStyle/>
        <a:p>
          <a:endParaRPr lang="ru-RU"/>
        </a:p>
      </dgm:t>
    </dgm:pt>
    <dgm:pt modelId="{5CA83816-81F6-42C8-AE98-3C1CEBE592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C0FA343-F47D-4342-8024-7D1C2E05456D}" type="parTrans" cxnId="{6A551BAE-F7CB-4988-A4BA-7C6DD70A5788}">
      <dgm:prSet/>
      <dgm:spPr/>
      <dgm:t>
        <a:bodyPr/>
        <a:lstStyle/>
        <a:p>
          <a:endParaRPr lang="ru-RU"/>
        </a:p>
      </dgm:t>
    </dgm:pt>
    <dgm:pt modelId="{7A9BD8A7-D5BD-4417-AA39-EBE1EE560AB3}" type="sibTrans" cxnId="{6A551BAE-F7CB-4988-A4BA-7C6DD70A5788}">
      <dgm:prSet/>
      <dgm:spPr/>
      <dgm:t>
        <a:bodyPr/>
        <a:lstStyle/>
        <a:p>
          <a:endParaRPr lang="ru-RU"/>
        </a:p>
      </dgm:t>
    </dgm:pt>
    <dgm:pt modelId="{841B87F8-2EE1-4FA1-AF50-62DDFACE7EC2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основные направления бюджетной и налоговой политики городского округа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9577029-49B7-4718-9887-9B29CE68A8EC}" type="parTrans" cxnId="{C2670E03-8B1D-41A6-AD6E-C5A66BDEE563}">
      <dgm:prSet/>
      <dgm:spPr/>
      <dgm:t>
        <a:bodyPr/>
        <a:lstStyle/>
        <a:p>
          <a:endParaRPr lang="ru-RU"/>
        </a:p>
      </dgm:t>
    </dgm:pt>
    <dgm:pt modelId="{4FA01C59-18B3-4FD1-9483-42DABB05654B}" type="sibTrans" cxnId="{C2670E03-8B1D-41A6-AD6E-C5A66BDEE563}">
      <dgm:prSet/>
      <dgm:spPr/>
      <dgm:t>
        <a:bodyPr/>
        <a:lstStyle/>
        <a:p>
          <a:endParaRPr lang="ru-RU"/>
        </a:p>
      </dgm:t>
    </dgm:pt>
    <dgm:pt modelId="{C587BEB0-5C77-4144-ADBF-FAC47BF9218E}">
      <dgm:prSet/>
      <dgm:spPr/>
      <dgm:t>
        <a:bodyPr/>
        <a:lstStyle/>
        <a:p>
          <a:endParaRPr lang="ru-RU" dirty="0"/>
        </a:p>
      </dgm:t>
    </dgm:pt>
    <dgm:pt modelId="{5D5AEEBE-D5DA-4C93-8F9B-0E243BD0CDE5}" type="parTrans" cxnId="{7CD7D0A8-13FB-41A6-96B0-9F3E0AD693C9}">
      <dgm:prSet/>
      <dgm:spPr/>
      <dgm:t>
        <a:bodyPr/>
        <a:lstStyle/>
        <a:p>
          <a:endParaRPr lang="ru-RU"/>
        </a:p>
      </dgm:t>
    </dgm:pt>
    <dgm:pt modelId="{3DE08680-EAE3-4AA1-A616-FF70F415D113}" type="sibTrans" cxnId="{7CD7D0A8-13FB-41A6-96B0-9F3E0AD693C9}">
      <dgm:prSet/>
      <dgm:spPr/>
      <dgm:t>
        <a:bodyPr/>
        <a:lstStyle/>
        <a:p>
          <a:endParaRPr lang="ru-RU"/>
        </a:p>
      </dgm:t>
    </dgm:pt>
    <dgm:pt modelId="{5A579125-ADB9-4230-B90F-9ADE601D9BD6}" type="pres">
      <dgm:prSet presAssocID="{97E8EC3B-0A51-4203-AC77-D0FB121928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FFDD5-BB0B-4E5D-B872-CDE3F95EC889}" type="pres">
      <dgm:prSet presAssocID="{BC9CA9EC-6C6C-4BB5-B084-9B77741E95E6}" presName="composite" presStyleCnt="0"/>
      <dgm:spPr/>
    </dgm:pt>
    <dgm:pt modelId="{EE175D1E-F1B7-4BF5-87C3-82001E6CD130}" type="pres">
      <dgm:prSet presAssocID="{BC9CA9EC-6C6C-4BB5-B084-9B77741E95E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82B17-459B-4670-9F4E-91A5705C8326}" type="pres">
      <dgm:prSet presAssocID="{BC9CA9EC-6C6C-4BB5-B084-9B77741E95E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A2839-4BF1-43AD-A20C-92147DE36427}" type="pres">
      <dgm:prSet presAssocID="{82D310F4-01BD-4822-B72A-1BE573575460}" presName="sp" presStyleCnt="0"/>
      <dgm:spPr/>
    </dgm:pt>
    <dgm:pt modelId="{CDE03702-5CED-409F-9410-2959596D8FEC}" type="pres">
      <dgm:prSet presAssocID="{D961E50B-8A4B-4191-A146-B0E64682AD9F}" presName="composite" presStyleCnt="0"/>
      <dgm:spPr/>
    </dgm:pt>
    <dgm:pt modelId="{98762861-92AF-46B3-A87B-D48AE29392D4}" type="pres">
      <dgm:prSet presAssocID="{D961E50B-8A4B-4191-A146-B0E64682AD9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69FC9-B2B4-4460-95AA-1B019EEB4D23}" type="pres">
      <dgm:prSet presAssocID="{D961E50B-8A4B-4191-A146-B0E64682AD9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61CB-6F48-4BDD-B1A7-CCAB87AD571B}" type="pres">
      <dgm:prSet presAssocID="{B1369889-3B44-4E86-85D7-F18223F55D66}" presName="sp" presStyleCnt="0"/>
      <dgm:spPr/>
    </dgm:pt>
    <dgm:pt modelId="{225FDA79-3714-4112-9A0E-24BE74F3C63E}" type="pres">
      <dgm:prSet presAssocID="{5CA83816-81F6-42C8-AE98-3C1CEBE59242}" presName="composite" presStyleCnt="0"/>
      <dgm:spPr/>
    </dgm:pt>
    <dgm:pt modelId="{E783FE4C-D4EB-4FFA-BCAC-66C9D0D492D0}" type="pres">
      <dgm:prSet presAssocID="{5CA83816-81F6-42C8-AE98-3C1CEBE5924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0F6F1-2693-45E7-9117-495D9A1E4D21}" type="pres">
      <dgm:prSet presAssocID="{5CA83816-81F6-42C8-AE98-3C1CEBE5924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47C80-7005-48BF-8B72-66294C28B5A1}" type="pres">
      <dgm:prSet presAssocID="{7A9BD8A7-D5BD-4417-AA39-EBE1EE560AB3}" presName="sp" presStyleCnt="0"/>
      <dgm:spPr/>
    </dgm:pt>
    <dgm:pt modelId="{23FFADE5-EDE5-4C4A-8129-4AB137735B84}" type="pres">
      <dgm:prSet presAssocID="{CA751BFE-C012-4BDD-B6B4-987DEFB97FBB}" presName="composite" presStyleCnt="0"/>
      <dgm:spPr/>
    </dgm:pt>
    <dgm:pt modelId="{7A287825-A0FE-4E3A-8623-419194E93902}" type="pres">
      <dgm:prSet presAssocID="{CA751BFE-C012-4BDD-B6B4-987DEFB97FB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DB5CF-36EE-480F-AB4E-B535D65B89D3}" type="pres">
      <dgm:prSet presAssocID="{CA751BFE-C012-4BDD-B6B4-987DEFB97FB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3311A-7180-4010-A443-12919F397541}" srcId="{97E8EC3B-0A51-4203-AC77-D0FB1219281A}" destId="{BC9CA9EC-6C6C-4BB5-B084-9B77741E95E6}" srcOrd="0" destOrd="0" parTransId="{9C0CEC10-46B6-4A08-8133-5953EA1ADBF4}" sibTransId="{82D310F4-01BD-4822-B72A-1BE573575460}"/>
    <dgm:cxn modelId="{F6AC86F1-7CEA-4720-8865-02E3AFFE45C0}" srcId="{97E8EC3B-0A51-4203-AC77-D0FB1219281A}" destId="{CA751BFE-C012-4BDD-B6B4-987DEFB97FBB}" srcOrd="3" destOrd="0" parTransId="{F36F95AB-F953-40AF-9587-F01517D0C58F}" sibTransId="{C099168A-5C60-4CFA-9493-B3C9B28C0DE0}"/>
    <dgm:cxn modelId="{D9ED7003-8D48-4C73-88A7-6D96AE66E529}" type="presOf" srcId="{5CA83816-81F6-42C8-AE98-3C1CEBE59242}" destId="{E783FE4C-D4EB-4FFA-BCAC-66C9D0D492D0}" srcOrd="0" destOrd="0" presId="urn:microsoft.com/office/officeart/2005/8/layout/chevron2"/>
    <dgm:cxn modelId="{EB5ECC8C-C332-483A-B660-280EECC5DB50}" srcId="{97E8EC3B-0A51-4203-AC77-D0FB1219281A}" destId="{D961E50B-8A4B-4191-A146-B0E64682AD9F}" srcOrd="1" destOrd="0" parTransId="{65B05231-D6E1-4E63-B8F5-A06F8F44167E}" sibTransId="{B1369889-3B44-4E86-85D7-F18223F55D66}"/>
    <dgm:cxn modelId="{2D8B9B20-13F2-436D-813E-951D7BE74AAA}" srcId="{BC9CA9EC-6C6C-4BB5-B084-9B77741E95E6}" destId="{9BACC558-4D46-4FA6-A20C-EF10E4C642FA}" srcOrd="0" destOrd="0" parTransId="{4B620FA7-D16E-49D0-BB62-4D5D85610078}" sibTransId="{ADC2B0B8-EA4F-43CE-A0E8-DCFE9C8E23CC}"/>
    <dgm:cxn modelId="{9BF7A248-C9BB-451D-A268-1C499C83C361}" type="presOf" srcId="{9BACC558-4D46-4FA6-A20C-EF10E4C642FA}" destId="{36182B17-459B-4670-9F4E-91A5705C8326}" srcOrd="0" destOrd="0" presId="urn:microsoft.com/office/officeart/2005/8/layout/chevron2"/>
    <dgm:cxn modelId="{490D8541-D031-405E-BCB2-0ED9553AE02C}" srcId="{CA751BFE-C012-4BDD-B6B4-987DEFB97FBB}" destId="{DD5B6ED6-EDCD-49C0-B6B6-1E5C239C23C8}" srcOrd="0" destOrd="0" parTransId="{5FC6AA9B-8AF3-413A-8DEA-F1889A707E02}" sibTransId="{CB185A3E-BE49-4D58-A7B9-A1C2D5FDD190}"/>
    <dgm:cxn modelId="{B087C255-1097-45D4-B723-BB8FDA3F18DD}" type="presOf" srcId="{DD5B6ED6-EDCD-49C0-B6B6-1E5C239C23C8}" destId="{0C1DB5CF-36EE-480F-AB4E-B535D65B89D3}" srcOrd="0" destOrd="0" presId="urn:microsoft.com/office/officeart/2005/8/layout/chevron2"/>
    <dgm:cxn modelId="{C2670E03-8B1D-41A6-AD6E-C5A66BDEE563}" srcId="{D961E50B-8A4B-4191-A146-B0E64682AD9F}" destId="{841B87F8-2EE1-4FA1-AF50-62DDFACE7EC2}" srcOrd="0" destOrd="0" parTransId="{59577029-49B7-4718-9887-9B29CE68A8EC}" sibTransId="{4FA01C59-18B3-4FD1-9483-42DABB05654B}"/>
    <dgm:cxn modelId="{DD7A0C71-6AB9-430B-9591-E18E61A5513A}" type="presOf" srcId="{D961E50B-8A4B-4191-A146-B0E64682AD9F}" destId="{98762861-92AF-46B3-A87B-D48AE29392D4}" srcOrd="0" destOrd="0" presId="urn:microsoft.com/office/officeart/2005/8/layout/chevron2"/>
    <dgm:cxn modelId="{6A551BAE-F7CB-4988-A4BA-7C6DD70A5788}" srcId="{97E8EC3B-0A51-4203-AC77-D0FB1219281A}" destId="{5CA83816-81F6-42C8-AE98-3C1CEBE59242}" srcOrd="2" destOrd="0" parTransId="{2C0FA343-F47D-4342-8024-7D1C2E05456D}" sibTransId="{7A9BD8A7-D5BD-4417-AA39-EBE1EE560AB3}"/>
    <dgm:cxn modelId="{3D3CC90E-A847-4628-A310-698B4AF7741C}" type="presOf" srcId="{F76A1872-E194-4142-955A-FCCD7B7C44F0}" destId="{3BA0F6F1-2693-45E7-9117-495D9A1E4D21}" srcOrd="0" destOrd="0" presId="urn:microsoft.com/office/officeart/2005/8/layout/chevron2"/>
    <dgm:cxn modelId="{7CD7D0A8-13FB-41A6-96B0-9F3E0AD693C9}" srcId="{D961E50B-8A4B-4191-A146-B0E64682AD9F}" destId="{C587BEB0-5C77-4144-ADBF-FAC47BF9218E}" srcOrd="1" destOrd="0" parTransId="{5D5AEEBE-D5DA-4C93-8F9B-0E243BD0CDE5}" sibTransId="{3DE08680-EAE3-4AA1-A616-FF70F415D113}"/>
    <dgm:cxn modelId="{9FEB0934-A332-4A1D-BB58-F98135DE84E4}" type="presOf" srcId="{BC9CA9EC-6C6C-4BB5-B084-9B77741E95E6}" destId="{EE175D1E-F1B7-4BF5-87C3-82001E6CD130}" srcOrd="0" destOrd="0" presId="urn:microsoft.com/office/officeart/2005/8/layout/chevron2"/>
    <dgm:cxn modelId="{BBCAE650-4CF7-4E7C-BAB1-F68639C6E3BA}" type="presOf" srcId="{CA751BFE-C012-4BDD-B6B4-987DEFB97FBB}" destId="{7A287825-A0FE-4E3A-8623-419194E93902}" srcOrd="0" destOrd="0" presId="urn:microsoft.com/office/officeart/2005/8/layout/chevron2"/>
    <dgm:cxn modelId="{0D167FA7-C36C-4E80-8368-65FC1C03662A}" type="presOf" srcId="{97E8EC3B-0A51-4203-AC77-D0FB1219281A}" destId="{5A579125-ADB9-4230-B90F-9ADE601D9BD6}" srcOrd="0" destOrd="0" presId="urn:microsoft.com/office/officeart/2005/8/layout/chevron2"/>
    <dgm:cxn modelId="{D749E316-2560-4DCF-846F-B75E255E7675}" type="presOf" srcId="{C587BEB0-5C77-4144-ADBF-FAC47BF9218E}" destId="{82369FC9-B2B4-4460-95AA-1B019EEB4D23}" srcOrd="0" destOrd="1" presId="urn:microsoft.com/office/officeart/2005/8/layout/chevron2"/>
    <dgm:cxn modelId="{DF617CA5-37B7-4E9B-A3B0-AD512DCFF6DA}" type="presOf" srcId="{841B87F8-2EE1-4FA1-AF50-62DDFACE7EC2}" destId="{82369FC9-B2B4-4460-95AA-1B019EEB4D23}" srcOrd="0" destOrd="0" presId="urn:microsoft.com/office/officeart/2005/8/layout/chevron2"/>
    <dgm:cxn modelId="{4BE887F3-0382-4F39-9A38-4CD270F5DCAA}" srcId="{5CA83816-81F6-42C8-AE98-3C1CEBE59242}" destId="{F76A1872-E194-4142-955A-FCCD7B7C44F0}" srcOrd="0" destOrd="0" parTransId="{7064FCC8-7649-4FFF-A1B6-F2E36795F2B2}" sibTransId="{2C3D0296-4B40-45A4-A3DF-815486E2D771}"/>
    <dgm:cxn modelId="{D3D5AF97-288B-4093-BB30-F13976AB2FF8}" type="presParOf" srcId="{5A579125-ADB9-4230-B90F-9ADE601D9BD6}" destId="{F39FFDD5-BB0B-4E5D-B872-CDE3F95EC889}" srcOrd="0" destOrd="0" presId="urn:microsoft.com/office/officeart/2005/8/layout/chevron2"/>
    <dgm:cxn modelId="{B885B980-6B36-4B54-8364-8B2373949438}" type="presParOf" srcId="{F39FFDD5-BB0B-4E5D-B872-CDE3F95EC889}" destId="{EE175D1E-F1B7-4BF5-87C3-82001E6CD130}" srcOrd="0" destOrd="0" presId="urn:microsoft.com/office/officeart/2005/8/layout/chevron2"/>
    <dgm:cxn modelId="{CE8D7C40-9FD6-40FB-85B9-A93AE8D3DB68}" type="presParOf" srcId="{F39FFDD5-BB0B-4E5D-B872-CDE3F95EC889}" destId="{36182B17-459B-4670-9F4E-91A5705C8326}" srcOrd="1" destOrd="0" presId="urn:microsoft.com/office/officeart/2005/8/layout/chevron2"/>
    <dgm:cxn modelId="{8638282A-5A01-4789-86FA-98C2658A4A76}" type="presParOf" srcId="{5A579125-ADB9-4230-B90F-9ADE601D9BD6}" destId="{C22A2839-4BF1-43AD-A20C-92147DE36427}" srcOrd="1" destOrd="0" presId="urn:microsoft.com/office/officeart/2005/8/layout/chevron2"/>
    <dgm:cxn modelId="{3C04E5A0-680D-4E50-9892-83648EFE6B32}" type="presParOf" srcId="{5A579125-ADB9-4230-B90F-9ADE601D9BD6}" destId="{CDE03702-5CED-409F-9410-2959596D8FEC}" srcOrd="2" destOrd="0" presId="urn:microsoft.com/office/officeart/2005/8/layout/chevron2"/>
    <dgm:cxn modelId="{1AAB6C03-D3C5-4DF3-BA8A-EF98974087DA}" type="presParOf" srcId="{CDE03702-5CED-409F-9410-2959596D8FEC}" destId="{98762861-92AF-46B3-A87B-D48AE29392D4}" srcOrd="0" destOrd="0" presId="urn:microsoft.com/office/officeart/2005/8/layout/chevron2"/>
    <dgm:cxn modelId="{E2FBFF98-FFAA-4007-A9D2-02D66FAC622A}" type="presParOf" srcId="{CDE03702-5CED-409F-9410-2959596D8FEC}" destId="{82369FC9-B2B4-4460-95AA-1B019EEB4D23}" srcOrd="1" destOrd="0" presId="urn:microsoft.com/office/officeart/2005/8/layout/chevron2"/>
    <dgm:cxn modelId="{5CE048CE-D007-4872-BFE0-7C9408FE9505}" type="presParOf" srcId="{5A579125-ADB9-4230-B90F-9ADE601D9BD6}" destId="{B60661CB-6F48-4BDD-B1A7-CCAB87AD571B}" srcOrd="3" destOrd="0" presId="urn:microsoft.com/office/officeart/2005/8/layout/chevron2"/>
    <dgm:cxn modelId="{AC36D387-8D6B-4B85-A58E-467449068FEB}" type="presParOf" srcId="{5A579125-ADB9-4230-B90F-9ADE601D9BD6}" destId="{225FDA79-3714-4112-9A0E-24BE74F3C63E}" srcOrd="4" destOrd="0" presId="urn:microsoft.com/office/officeart/2005/8/layout/chevron2"/>
    <dgm:cxn modelId="{3A784A1F-B7BF-4A14-A2F3-2425280070B4}" type="presParOf" srcId="{225FDA79-3714-4112-9A0E-24BE74F3C63E}" destId="{E783FE4C-D4EB-4FFA-BCAC-66C9D0D492D0}" srcOrd="0" destOrd="0" presId="urn:microsoft.com/office/officeart/2005/8/layout/chevron2"/>
    <dgm:cxn modelId="{1377E6DC-A380-4C67-B2ED-86444BC265D3}" type="presParOf" srcId="{225FDA79-3714-4112-9A0E-24BE74F3C63E}" destId="{3BA0F6F1-2693-45E7-9117-495D9A1E4D21}" srcOrd="1" destOrd="0" presId="urn:microsoft.com/office/officeart/2005/8/layout/chevron2"/>
    <dgm:cxn modelId="{03E7B53D-934E-4EC2-A83A-ACBA4FF3A4D3}" type="presParOf" srcId="{5A579125-ADB9-4230-B90F-9ADE601D9BD6}" destId="{B3247C80-7005-48BF-8B72-66294C28B5A1}" srcOrd="5" destOrd="0" presId="urn:microsoft.com/office/officeart/2005/8/layout/chevron2"/>
    <dgm:cxn modelId="{A7BB3180-E3F8-4960-9EB3-D77C5A14E4D4}" type="presParOf" srcId="{5A579125-ADB9-4230-B90F-9ADE601D9BD6}" destId="{23FFADE5-EDE5-4C4A-8129-4AB137735B84}" srcOrd="6" destOrd="0" presId="urn:microsoft.com/office/officeart/2005/8/layout/chevron2"/>
    <dgm:cxn modelId="{68B79FA5-983D-4664-A756-9323BD826C28}" type="presParOf" srcId="{23FFADE5-EDE5-4C4A-8129-4AB137735B84}" destId="{7A287825-A0FE-4E3A-8623-419194E93902}" srcOrd="0" destOrd="0" presId="urn:microsoft.com/office/officeart/2005/8/layout/chevron2"/>
    <dgm:cxn modelId="{5B394FA0-AA9C-43C3-9371-76B42DB4BD90}" type="presParOf" srcId="{23FFADE5-EDE5-4C4A-8129-4AB137735B84}" destId="{0C1DB5CF-36EE-480F-AB4E-B535D65B89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313BA-8837-41B8-83E7-9E17726B3DA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2E5991-1AB0-415F-8A90-8C0E7291E6F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2AA908E-65FD-493A-9694-9D7C8A22EC9E}" type="parTrans" cxnId="{78AB0279-F314-4551-9721-C406CC5530F4}">
      <dgm:prSet/>
      <dgm:spPr/>
      <dgm:t>
        <a:bodyPr/>
        <a:lstStyle/>
        <a:p>
          <a:endParaRPr lang="ru-RU"/>
        </a:p>
      </dgm:t>
    </dgm:pt>
    <dgm:pt modelId="{8DC77CE7-2065-4480-85A5-EAF8F05422CC}" type="sibTrans" cxnId="{78AB0279-F314-4551-9721-C406CC5530F4}">
      <dgm:prSet/>
      <dgm:spPr/>
      <dgm:t>
        <a:bodyPr/>
        <a:lstStyle/>
        <a:p>
          <a:endParaRPr lang="ru-RU"/>
        </a:p>
      </dgm:t>
    </dgm:pt>
    <dgm:pt modelId="{348161C8-AE96-40E9-95B9-5349E2523B1E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Представленная таблица ярко характеризует структуру доходов бюджета Городского округа Верхняя Тура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78698EE-50BF-416E-B347-2D9D4B2A0DF6}" type="parTrans" cxnId="{E55331E5-BD21-4CBF-9919-3CBDB70E1CA8}">
      <dgm:prSet/>
      <dgm:spPr/>
      <dgm:t>
        <a:bodyPr/>
        <a:lstStyle/>
        <a:p>
          <a:endParaRPr lang="ru-RU"/>
        </a:p>
      </dgm:t>
    </dgm:pt>
    <dgm:pt modelId="{00904FF4-6CE4-4217-8813-69278F75E520}" type="sibTrans" cxnId="{E55331E5-BD21-4CBF-9919-3CBDB70E1CA8}">
      <dgm:prSet/>
      <dgm:spPr/>
      <dgm:t>
        <a:bodyPr/>
        <a:lstStyle/>
        <a:p>
          <a:endParaRPr lang="ru-RU"/>
        </a:p>
      </dgm:t>
    </dgm:pt>
    <dgm:pt modelId="{EF54B940-7210-452D-B7D7-6B118F904E9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7C7FAF4-90A0-4963-9095-1EC1973F5558}" type="parTrans" cxnId="{26A66E45-17B3-46A2-B90C-15D12FE86716}">
      <dgm:prSet/>
      <dgm:spPr/>
      <dgm:t>
        <a:bodyPr/>
        <a:lstStyle/>
        <a:p>
          <a:endParaRPr lang="ru-RU"/>
        </a:p>
      </dgm:t>
    </dgm:pt>
    <dgm:pt modelId="{0F0859C5-29EF-4F6B-BFBC-355CC8B9CE4C}" type="sibTrans" cxnId="{26A66E45-17B3-46A2-B90C-15D12FE86716}">
      <dgm:prSet/>
      <dgm:spPr/>
      <dgm:t>
        <a:bodyPr/>
        <a:lstStyle/>
        <a:p>
          <a:endParaRPr lang="ru-RU"/>
        </a:p>
      </dgm:t>
    </dgm:pt>
    <dgm:pt modelId="{EAC96DA1-CD16-451D-9B00-8B83016942D9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Самый большой объем налоговых и неналоговых  доходов бюджета занимает налог на доходы физических лиц – основной доходный источник, благодаря которому живет и развивается наш город. На долю этого налога  в 2024 году приходится  17,9% всех поступлений в бюджет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BCACB93-146F-4B4E-949A-FB3B1738A6CF}" type="parTrans" cxnId="{A71A50CE-DEE1-4DB6-A9A9-1830AC7CE098}">
      <dgm:prSet/>
      <dgm:spPr/>
      <dgm:t>
        <a:bodyPr/>
        <a:lstStyle/>
        <a:p>
          <a:endParaRPr lang="ru-RU"/>
        </a:p>
      </dgm:t>
    </dgm:pt>
    <dgm:pt modelId="{5B6E13B7-383C-4332-AD2E-754AB4BA283B}" type="sibTrans" cxnId="{A71A50CE-DEE1-4DB6-A9A9-1830AC7CE098}">
      <dgm:prSet/>
      <dgm:spPr/>
      <dgm:t>
        <a:bodyPr/>
        <a:lstStyle/>
        <a:p>
          <a:endParaRPr lang="ru-RU"/>
        </a:p>
      </dgm:t>
    </dgm:pt>
    <dgm:pt modelId="{C4C22FEF-4443-4CC2-B69D-7F3E936DCB9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3E0BA1-3D59-43C7-B987-D00456D4E744}" type="parTrans" cxnId="{ED8D3880-FE52-4AD4-9B45-529F22AF0217}">
      <dgm:prSet/>
      <dgm:spPr/>
      <dgm:t>
        <a:bodyPr/>
        <a:lstStyle/>
        <a:p>
          <a:endParaRPr lang="ru-RU"/>
        </a:p>
      </dgm:t>
    </dgm:pt>
    <dgm:pt modelId="{EFF95B42-E411-4533-8978-9F64B857D912}" type="sibTrans" cxnId="{ED8D3880-FE52-4AD4-9B45-529F22AF0217}">
      <dgm:prSet/>
      <dgm:spPr/>
      <dgm:t>
        <a:bodyPr/>
        <a:lstStyle/>
        <a:p>
          <a:endParaRPr lang="ru-RU"/>
        </a:p>
      </dgm:t>
    </dgm:pt>
    <dgm:pt modelId="{CB809497-79DC-448F-A4D9-0D107DE33851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Но основным доходным источником для города являются безвозмездные поступления. В 2024 году объем безвозмездных поступлений  составляет </a:t>
          </a:r>
          <a:r>
            <a:rPr lang="ru-RU" dirty="0" smtClean="0">
              <a:latin typeface="Arial" pitchFamily="34" charset="0"/>
              <a:cs typeface="Arial" pitchFamily="34" charset="0"/>
            </a:rPr>
            <a:t>78,6% от общего объема доходов, так как в расходной части бюджета предусмотрен значительный объем бюджетных ассигнований за счет безвозмездных поступлений в части инвестиционных проектов, реализующихся в Городском округе Верхняя Тура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ABD1B0C-675B-4A10-A8FA-D041BE6A2A9B}" type="parTrans" cxnId="{E7B0EE64-F0E5-4C6B-9474-5994AE8D3789}">
      <dgm:prSet/>
      <dgm:spPr/>
      <dgm:t>
        <a:bodyPr/>
        <a:lstStyle/>
        <a:p>
          <a:endParaRPr lang="ru-RU"/>
        </a:p>
      </dgm:t>
    </dgm:pt>
    <dgm:pt modelId="{67A5BEFA-9198-40A2-BF66-67B9993E7E81}" type="sibTrans" cxnId="{E7B0EE64-F0E5-4C6B-9474-5994AE8D3789}">
      <dgm:prSet/>
      <dgm:spPr/>
      <dgm:t>
        <a:bodyPr/>
        <a:lstStyle/>
        <a:p>
          <a:endParaRPr lang="ru-RU"/>
        </a:p>
      </dgm:t>
    </dgm:pt>
    <dgm:pt modelId="{ABDB20F9-38DA-4A6F-BEAD-8A2CDAD39B2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0E0B89-7583-4564-9564-A9EFC3D6F933}" type="parTrans" cxnId="{E5B9FC6D-1D89-45C5-9998-79DDFD5963BF}">
      <dgm:prSet/>
      <dgm:spPr/>
      <dgm:t>
        <a:bodyPr/>
        <a:lstStyle/>
        <a:p>
          <a:endParaRPr lang="ru-RU"/>
        </a:p>
      </dgm:t>
    </dgm:pt>
    <dgm:pt modelId="{9B24C89B-B902-4869-8F24-955CB424C163}" type="sibTrans" cxnId="{E5B9FC6D-1D89-45C5-9998-79DDFD5963BF}">
      <dgm:prSet/>
      <dgm:spPr/>
      <dgm:t>
        <a:bodyPr/>
        <a:lstStyle/>
        <a:p>
          <a:endParaRPr lang="ru-RU"/>
        </a:p>
      </dgm:t>
    </dgm:pt>
    <dgm:pt modelId="{369F7BE3-511C-4633-BEE3-2B485AD7B860}" type="pres">
      <dgm:prSet presAssocID="{A6D313BA-8837-41B8-83E7-9E17726B3D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8062F-0D52-4F4E-9815-D8AB6D54E594}" type="pres">
      <dgm:prSet presAssocID="{6B2E5991-1AB0-415F-8A90-8C0E7291E6FB}" presName="composite" presStyleCnt="0"/>
      <dgm:spPr/>
    </dgm:pt>
    <dgm:pt modelId="{020A8FC4-167A-467F-B9F8-7EEE29F45E01}" type="pres">
      <dgm:prSet presAssocID="{6B2E5991-1AB0-415F-8A90-8C0E7291E6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2D1A-4A84-4D66-97FB-587FD91F42AC}" type="pres">
      <dgm:prSet presAssocID="{6B2E5991-1AB0-415F-8A90-8C0E7291E6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35B8D-E8E1-4D9C-BD1C-8B82B4803DBA}" type="pres">
      <dgm:prSet presAssocID="{8DC77CE7-2065-4480-85A5-EAF8F05422CC}" presName="sp" presStyleCnt="0"/>
      <dgm:spPr/>
    </dgm:pt>
    <dgm:pt modelId="{1977CABA-0D96-473C-ADD9-FE83C7845D66}" type="pres">
      <dgm:prSet presAssocID="{EF54B940-7210-452D-B7D7-6B118F904E9C}" presName="composite" presStyleCnt="0"/>
      <dgm:spPr/>
    </dgm:pt>
    <dgm:pt modelId="{2EF42273-5BD9-49BB-8D4F-A98AE069B60B}" type="pres">
      <dgm:prSet presAssocID="{EF54B940-7210-452D-B7D7-6B118F904E9C}" presName="parentText" presStyleLbl="alignNode1" presStyleIdx="1" presStyleCnt="3" custScaleY="976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7A28C-DA55-4EDB-988D-2D4A46028154}" type="pres">
      <dgm:prSet presAssocID="{EF54B940-7210-452D-B7D7-6B118F904E9C}" presName="descendantText" presStyleLbl="alignAcc1" presStyleIdx="1" presStyleCnt="3" custScaleY="151393" custLinFactNeighborX="488" custLinFactNeighborY="-16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C71E5-821C-45BE-95C1-46E1545CE907}" type="pres">
      <dgm:prSet presAssocID="{0F0859C5-29EF-4F6B-BFBC-355CC8B9CE4C}" presName="sp" presStyleCnt="0"/>
      <dgm:spPr/>
    </dgm:pt>
    <dgm:pt modelId="{878DA7A5-E64C-4B10-A08E-4008FEB7C16D}" type="pres">
      <dgm:prSet presAssocID="{C4C22FEF-4443-4CC2-B69D-7F3E936DCB96}" presName="composite" presStyleCnt="0"/>
      <dgm:spPr/>
    </dgm:pt>
    <dgm:pt modelId="{990CCF7B-C1AC-4317-89BE-DDDCC014F380}" type="pres">
      <dgm:prSet presAssocID="{C4C22FEF-4443-4CC2-B69D-7F3E936DCB9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A80EA-0535-4BA6-87B6-9ABB7564617E}" type="pres">
      <dgm:prSet presAssocID="{C4C22FEF-4443-4CC2-B69D-7F3E936DCB9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E60D8-48E8-415D-A00F-2B1488E44E28}" type="presOf" srcId="{348161C8-AE96-40E9-95B9-5349E2523B1E}" destId="{124A2D1A-4A84-4D66-97FB-587FD91F42AC}" srcOrd="0" destOrd="0" presId="urn:microsoft.com/office/officeart/2005/8/layout/chevron2"/>
    <dgm:cxn modelId="{ED8D3880-FE52-4AD4-9B45-529F22AF0217}" srcId="{A6D313BA-8837-41B8-83E7-9E17726B3DAA}" destId="{C4C22FEF-4443-4CC2-B69D-7F3E936DCB96}" srcOrd="2" destOrd="0" parTransId="{823E0BA1-3D59-43C7-B987-D00456D4E744}" sibTransId="{EFF95B42-E411-4533-8978-9F64B857D912}"/>
    <dgm:cxn modelId="{78AB0279-F314-4551-9721-C406CC5530F4}" srcId="{A6D313BA-8837-41B8-83E7-9E17726B3DAA}" destId="{6B2E5991-1AB0-415F-8A90-8C0E7291E6FB}" srcOrd="0" destOrd="0" parTransId="{F2AA908E-65FD-493A-9694-9D7C8A22EC9E}" sibTransId="{8DC77CE7-2065-4480-85A5-EAF8F05422CC}"/>
    <dgm:cxn modelId="{E7B0EE64-F0E5-4C6B-9474-5994AE8D3789}" srcId="{C4C22FEF-4443-4CC2-B69D-7F3E936DCB96}" destId="{CB809497-79DC-448F-A4D9-0D107DE33851}" srcOrd="0" destOrd="0" parTransId="{6ABD1B0C-675B-4A10-A8FA-D041BE6A2A9B}" sibTransId="{67A5BEFA-9198-40A2-BF66-67B9993E7E81}"/>
    <dgm:cxn modelId="{A3874E76-87AE-4D26-AD4D-F99266315A6A}" type="presOf" srcId="{A6D313BA-8837-41B8-83E7-9E17726B3DAA}" destId="{369F7BE3-511C-4633-BEE3-2B485AD7B860}" srcOrd="0" destOrd="0" presId="urn:microsoft.com/office/officeart/2005/8/layout/chevron2"/>
    <dgm:cxn modelId="{8394749A-E1AB-4D91-8455-7F97E1B43E63}" type="presOf" srcId="{EF54B940-7210-452D-B7D7-6B118F904E9C}" destId="{2EF42273-5BD9-49BB-8D4F-A98AE069B60B}" srcOrd="0" destOrd="0" presId="urn:microsoft.com/office/officeart/2005/8/layout/chevron2"/>
    <dgm:cxn modelId="{1334BC20-C6A2-4398-92B7-A298D83678B3}" type="presOf" srcId="{CB809497-79DC-448F-A4D9-0D107DE33851}" destId="{0ECA80EA-0535-4BA6-87B6-9ABB7564617E}" srcOrd="0" destOrd="0" presId="urn:microsoft.com/office/officeart/2005/8/layout/chevron2"/>
    <dgm:cxn modelId="{FF1AFFF8-542E-4789-9818-B61659FDF377}" type="presOf" srcId="{EAC96DA1-CD16-451D-9B00-8B83016942D9}" destId="{7CF7A28C-DA55-4EDB-988D-2D4A46028154}" srcOrd="0" destOrd="0" presId="urn:microsoft.com/office/officeart/2005/8/layout/chevron2"/>
    <dgm:cxn modelId="{A71A50CE-DEE1-4DB6-A9A9-1830AC7CE098}" srcId="{EF54B940-7210-452D-B7D7-6B118F904E9C}" destId="{EAC96DA1-CD16-451D-9B00-8B83016942D9}" srcOrd="0" destOrd="0" parTransId="{8BCACB93-146F-4B4E-949A-FB3B1738A6CF}" sibTransId="{5B6E13B7-383C-4332-AD2E-754AB4BA283B}"/>
    <dgm:cxn modelId="{E55331E5-BD21-4CBF-9919-3CBDB70E1CA8}" srcId="{6B2E5991-1AB0-415F-8A90-8C0E7291E6FB}" destId="{348161C8-AE96-40E9-95B9-5349E2523B1E}" srcOrd="0" destOrd="0" parTransId="{578698EE-50BF-416E-B347-2D9D4B2A0DF6}" sibTransId="{00904FF4-6CE4-4217-8813-69278F75E520}"/>
    <dgm:cxn modelId="{5A1A1FB5-72AC-4323-9489-290A7BEE9550}" type="presOf" srcId="{C4C22FEF-4443-4CC2-B69D-7F3E936DCB96}" destId="{990CCF7B-C1AC-4317-89BE-DDDCC014F380}" srcOrd="0" destOrd="0" presId="urn:microsoft.com/office/officeart/2005/8/layout/chevron2"/>
    <dgm:cxn modelId="{99C53338-6F47-495C-BEA9-E9DF513BA0A6}" type="presOf" srcId="{ABDB20F9-38DA-4A6F-BEAD-8A2CDAD39B25}" destId="{0ECA80EA-0535-4BA6-87B6-9ABB7564617E}" srcOrd="0" destOrd="1" presId="urn:microsoft.com/office/officeart/2005/8/layout/chevron2"/>
    <dgm:cxn modelId="{E5B9FC6D-1D89-45C5-9998-79DDFD5963BF}" srcId="{CB809497-79DC-448F-A4D9-0D107DE33851}" destId="{ABDB20F9-38DA-4A6F-BEAD-8A2CDAD39B25}" srcOrd="0" destOrd="0" parTransId="{960E0B89-7583-4564-9564-A9EFC3D6F933}" sibTransId="{9B24C89B-B902-4869-8F24-955CB424C163}"/>
    <dgm:cxn modelId="{61D35CC2-4294-4A03-A487-B04E6DA614ED}" type="presOf" srcId="{6B2E5991-1AB0-415F-8A90-8C0E7291E6FB}" destId="{020A8FC4-167A-467F-B9F8-7EEE29F45E01}" srcOrd="0" destOrd="0" presId="urn:microsoft.com/office/officeart/2005/8/layout/chevron2"/>
    <dgm:cxn modelId="{26A66E45-17B3-46A2-B90C-15D12FE86716}" srcId="{A6D313BA-8837-41B8-83E7-9E17726B3DAA}" destId="{EF54B940-7210-452D-B7D7-6B118F904E9C}" srcOrd="1" destOrd="0" parTransId="{F7C7FAF4-90A0-4963-9095-1EC1973F5558}" sibTransId="{0F0859C5-29EF-4F6B-BFBC-355CC8B9CE4C}"/>
    <dgm:cxn modelId="{B8ABAF7F-EFBF-4187-9EAC-F07194180847}" type="presParOf" srcId="{369F7BE3-511C-4633-BEE3-2B485AD7B860}" destId="{EFF8062F-0D52-4F4E-9815-D8AB6D54E594}" srcOrd="0" destOrd="0" presId="urn:microsoft.com/office/officeart/2005/8/layout/chevron2"/>
    <dgm:cxn modelId="{D5F73F17-6784-429D-B054-7D929195D4A4}" type="presParOf" srcId="{EFF8062F-0D52-4F4E-9815-D8AB6D54E594}" destId="{020A8FC4-167A-467F-B9F8-7EEE29F45E01}" srcOrd="0" destOrd="0" presId="urn:microsoft.com/office/officeart/2005/8/layout/chevron2"/>
    <dgm:cxn modelId="{3BDA8070-2C0F-4BCB-BC5D-0FE244C1AF1E}" type="presParOf" srcId="{EFF8062F-0D52-4F4E-9815-D8AB6D54E594}" destId="{124A2D1A-4A84-4D66-97FB-587FD91F42AC}" srcOrd="1" destOrd="0" presId="urn:microsoft.com/office/officeart/2005/8/layout/chevron2"/>
    <dgm:cxn modelId="{47A6F773-33AD-47F3-BB1A-A8E29D82EFDB}" type="presParOf" srcId="{369F7BE3-511C-4633-BEE3-2B485AD7B860}" destId="{B1135B8D-E8E1-4D9C-BD1C-8B82B4803DBA}" srcOrd="1" destOrd="0" presId="urn:microsoft.com/office/officeart/2005/8/layout/chevron2"/>
    <dgm:cxn modelId="{28E7F322-1850-4CD8-BB71-B1FEF378A3DD}" type="presParOf" srcId="{369F7BE3-511C-4633-BEE3-2B485AD7B860}" destId="{1977CABA-0D96-473C-ADD9-FE83C7845D66}" srcOrd="2" destOrd="0" presId="urn:microsoft.com/office/officeart/2005/8/layout/chevron2"/>
    <dgm:cxn modelId="{B2CCCB71-ADC2-4E45-A23F-8066EDAA7E2A}" type="presParOf" srcId="{1977CABA-0D96-473C-ADD9-FE83C7845D66}" destId="{2EF42273-5BD9-49BB-8D4F-A98AE069B60B}" srcOrd="0" destOrd="0" presId="urn:microsoft.com/office/officeart/2005/8/layout/chevron2"/>
    <dgm:cxn modelId="{22956949-CBF7-4C10-9EF6-3F893B9ABE1D}" type="presParOf" srcId="{1977CABA-0D96-473C-ADD9-FE83C7845D66}" destId="{7CF7A28C-DA55-4EDB-988D-2D4A46028154}" srcOrd="1" destOrd="0" presId="urn:microsoft.com/office/officeart/2005/8/layout/chevron2"/>
    <dgm:cxn modelId="{8DA6841F-EA51-43DA-875A-F420640CC46D}" type="presParOf" srcId="{369F7BE3-511C-4633-BEE3-2B485AD7B860}" destId="{2D8C71E5-821C-45BE-95C1-46E1545CE907}" srcOrd="3" destOrd="0" presId="urn:microsoft.com/office/officeart/2005/8/layout/chevron2"/>
    <dgm:cxn modelId="{636A470E-F305-4696-9635-E479BC54F471}" type="presParOf" srcId="{369F7BE3-511C-4633-BEE3-2B485AD7B860}" destId="{878DA7A5-E64C-4B10-A08E-4008FEB7C16D}" srcOrd="4" destOrd="0" presId="urn:microsoft.com/office/officeart/2005/8/layout/chevron2"/>
    <dgm:cxn modelId="{22D6B13C-04E2-45B3-8FB4-C790064962B0}" type="presParOf" srcId="{878DA7A5-E64C-4B10-A08E-4008FEB7C16D}" destId="{990CCF7B-C1AC-4317-89BE-DDDCC014F380}" srcOrd="0" destOrd="0" presId="urn:microsoft.com/office/officeart/2005/8/layout/chevron2"/>
    <dgm:cxn modelId="{D8DDA564-AD8A-41ED-8D19-D14986B0FA18}" type="presParOf" srcId="{878DA7A5-E64C-4B10-A08E-4008FEB7C16D}" destId="{0ECA80EA-0535-4BA6-87B6-9ABB756461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B74EC-DCFD-4BFD-83D0-EB166DB7082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C70C98-45B1-4DEF-8650-E310EDF3ED9D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Бюджет Городского округа Верхняя Тура носит ярко выраженную    социальную направленность 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3E4396C-E944-49C1-812F-C3B85C3B0EAF}" type="parTrans" cxnId="{B47AD3F3-4F31-4EB6-BF9A-A75364F61ECA}">
      <dgm:prSet/>
      <dgm:spPr/>
      <dgm:t>
        <a:bodyPr/>
        <a:lstStyle/>
        <a:p>
          <a:endParaRPr lang="ru-RU"/>
        </a:p>
      </dgm:t>
    </dgm:pt>
    <dgm:pt modelId="{85A00248-E178-4151-B0B9-628D9727B247}" type="sibTrans" cxnId="{B47AD3F3-4F31-4EB6-BF9A-A75364F61ECA}">
      <dgm:prSet/>
      <dgm:spPr/>
      <dgm:t>
        <a:bodyPr/>
        <a:lstStyle/>
        <a:p>
          <a:endParaRPr lang="ru-RU"/>
        </a:p>
      </dgm:t>
    </dgm:pt>
    <dgm:pt modelId="{1A40FAB5-F72F-493B-A5C8-0A2ED29CF525}">
      <dgm:prSet phldrT="[Текст]" phldr="1"/>
      <dgm:spPr/>
      <dgm:t>
        <a:bodyPr/>
        <a:lstStyle/>
        <a:p>
          <a:endParaRPr lang="ru-RU" dirty="0"/>
        </a:p>
      </dgm:t>
    </dgm:pt>
    <dgm:pt modelId="{8A0D8EB4-6E5D-4004-9210-BBD22B0E1CCE}" type="parTrans" cxnId="{7C44D81B-3024-4173-A83A-8989862B6179}">
      <dgm:prSet/>
      <dgm:spPr/>
      <dgm:t>
        <a:bodyPr/>
        <a:lstStyle/>
        <a:p>
          <a:endParaRPr lang="ru-RU"/>
        </a:p>
      </dgm:t>
    </dgm:pt>
    <dgm:pt modelId="{2FA32660-265D-4654-85BA-5C76D3269085}" type="sibTrans" cxnId="{7C44D81B-3024-4173-A83A-8989862B6179}">
      <dgm:prSet/>
      <dgm:spPr/>
      <dgm:t>
        <a:bodyPr/>
        <a:lstStyle/>
        <a:p>
          <a:endParaRPr lang="ru-RU"/>
        </a:p>
      </dgm:t>
    </dgm:pt>
    <dgm:pt modelId="{EB5FE0AD-28D1-41A6-ACE3-F8D70782A602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Расходы в области социальной сферы (образование, культура, физическая культура и спорт, социальная политика) в 2024 году составят 50,1% от общей суммы расходов городского бюджета</a:t>
          </a:r>
          <a:endParaRPr lang="ru-RU" sz="800" dirty="0">
            <a:latin typeface="Arial" pitchFamily="34" charset="0"/>
            <a:cs typeface="Arial" pitchFamily="34" charset="0"/>
          </a:endParaRPr>
        </a:p>
      </dgm:t>
    </dgm:pt>
    <dgm:pt modelId="{D70BFA22-D8C4-4BC6-96B2-AAF5760B155D}" type="parTrans" cxnId="{6C39A652-126D-4DAA-9F57-291F085C3468}">
      <dgm:prSet/>
      <dgm:spPr/>
      <dgm:t>
        <a:bodyPr/>
        <a:lstStyle/>
        <a:p>
          <a:endParaRPr lang="ru-RU"/>
        </a:p>
      </dgm:t>
    </dgm:pt>
    <dgm:pt modelId="{C03222F2-C25F-45CB-AB93-C546212D84B4}" type="sibTrans" cxnId="{6C39A652-126D-4DAA-9F57-291F085C3468}">
      <dgm:prSet/>
      <dgm:spPr/>
      <dgm:t>
        <a:bodyPr/>
        <a:lstStyle/>
        <a:p>
          <a:endParaRPr lang="ru-RU"/>
        </a:p>
      </dgm:t>
    </dgm:pt>
    <dgm:pt modelId="{4C88DCA0-74E5-4709-9BDA-DBD5BD035BF4}">
      <dgm:prSet phldrT="[Текст]" phldr="1"/>
      <dgm:spPr/>
      <dgm:t>
        <a:bodyPr/>
        <a:lstStyle/>
        <a:p>
          <a:endParaRPr lang="ru-RU" dirty="0"/>
        </a:p>
      </dgm:t>
    </dgm:pt>
    <dgm:pt modelId="{3488C9E6-DE67-4625-81B4-B5F6B9042CDE}" type="parTrans" cxnId="{7F4C7EE4-B812-4868-8707-93E231495F21}">
      <dgm:prSet/>
      <dgm:spPr/>
      <dgm:t>
        <a:bodyPr/>
        <a:lstStyle/>
        <a:p>
          <a:endParaRPr lang="ru-RU"/>
        </a:p>
      </dgm:t>
    </dgm:pt>
    <dgm:pt modelId="{3AAFAAC9-79CB-4F05-8246-5214EF723AE2}" type="sibTrans" cxnId="{7F4C7EE4-B812-4868-8707-93E231495F21}">
      <dgm:prSet/>
      <dgm:spPr/>
      <dgm:t>
        <a:bodyPr/>
        <a:lstStyle/>
        <a:p>
          <a:endParaRPr lang="ru-RU"/>
        </a:p>
      </dgm:t>
    </dgm:pt>
    <dgm:pt modelId="{FCA82E09-021C-4D99-9326-8A37C24A8891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Доля расходов, направленных на развитие национальной экономики и жилищно-коммунального хозяйства, в 2024 году составляет 41,3%  общей суммы расходов городского бюджета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853AE2F0-61EA-4CAB-94CE-2B174387E500}" type="parTrans" cxnId="{7273767B-EB93-476A-8147-AE43C1B43F4B}">
      <dgm:prSet/>
      <dgm:spPr/>
      <dgm:t>
        <a:bodyPr/>
        <a:lstStyle/>
        <a:p>
          <a:endParaRPr lang="ru-RU"/>
        </a:p>
      </dgm:t>
    </dgm:pt>
    <dgm:pt modelId="{EFC834BD-1697-405B-B82B-DE6C1F2E0B41}" type="sibTrans" cxnId="{7273767B-EB93-476A-8147-AE43C1B43F4B}">
      <dgm:prSet/>
      <dgm:spPr/>
      <dgm:t>
        <a:bodyPr/>
        <a:lstStyle/>
        <a:p>
          <a:endParaRPr lang="ru-RU"/>
        </a:p>
      </dgm:t>
    </dgm:pt>
    <dgm:pt modelId="{2CA775A8-6107-4D67-8886-562B8224C243}">
      <dgm:prSet phldrT="[Текст]" phldr="1"/>
      <dgm:spPr/>
      <dgm:t>
        <a:bodyPr/>
        <a:lstStyle/>
        <a:p>
          <a:endParaRPr lang="ru-RU" dirty="0"/>
        </a:p>
      </dgm:t>
    </dgm:pt>
    <dgm:pt modelId="{DB77576A-FC65-4BFA-AC1D-21CC9B151B44}" type="sibTrans" cxnId="{D18250F2-2A66-40A0-BF5F-813DE3AEEFAD}">
      <dgm:prSet/>
      <dgm:spPr/>
      <dgm:t>
        <a:bodyPr/>
        <a:lstStyle/>
        <a:p>
          <a:endParaRPr lang="ru-RU"/>
        </a:p>
      </dgm:t>
    </dgm:pt>
    <dgm:pt modelId="{DBDE5342-B659-48F0-BE08-8774B40B3E95}" type="parTrans" cxnId="{D18250F2-2A66-40A0-BF5F-813DE3AEEFAD}">
      <dgm:prSet/>
      <dgm:spPr/>
      <dgm:t>
        <a:bodyPr/>
        <a:lstStyle/>
        <a:p>
          <a:endParaRPr lang="ru-RU"/>
        </a:p>
      </dgm:t>
    </dgm:pt>
    <dgm:pt modelId="{25ABDC34-769A-43C1-B1C9-FF29C6C86047}" type="pres">
      <dgm:prSet presAssocID="{729B74EC-DCFD-4BFD-83D0-EB166DB7082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865F8E-5926-4255-8842-31BF76E7C874}" type="pres">
      <dgm:prSet presAssocID="{2CA775A8-6107-4D67-8886-562B8224C243}" presName="compositeNode" presStyleCnt="0">
        <dgm:presLayoutVars>
          <dgm:bulletEnabled val="1"/>
        </dgm:presLayoutVars>
      </dgm:prSet>
      <dgm:spPr/>
    </dgm:pt>
    <dgm:pt modelId="{81A69794-0E97-4366-ABE5-BE34FC0035F6}" type="pres">
      <dgm:prSet presAssocID="{2CA775A8-6107-4D67-8886-562B8224C243}" presName="image" presStyleLbl="fgImgPlace1" presStyleIdx="0" presStyleCnt="3" custScaleX="207767" custScaleY="173477" custLinFactNeighborX="27432" custLinFactNeighborY="134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FBD2E1-3E1C-45CF-9DF4-4417A6AD3B08}" type="pres">
      <dgm:prSet presAssocID="{2CA775A8-6107-4D67-8886-562B8224C243}" presName="childNode" presStyleLbl="node1" presStyleIdx="0" presStyleCnt="3" custScaleX="159508" custScaleY="74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208E3-60E2-41B6-BF1D-B06425CA0CC8}" type="pres">
      <dgm:prSet presAssocID="{2CA775A8-6107-4D67-8886-562B8224C243}" presName="parentNode" presStyleLbl="revTx" presStyleIdx="0" presStyleCnt="3" custScaleY="19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29B0C-2BEE-4625-8E72-FFF4BAE07E58}" type="pres">
      <dgm:prSet presAssocID="{DB77576A-FC65-4BFA-AC1D-21CC9B151B44}" presName="sibTrans" presStyleCnt="0"/>
      <dgm:spPr/>
    </dgm:pt>
    <dgm:pt modelId="{85BF865F-7A90-4576-8F7B-685F977218EB}" type="pres">
      <dgm:prSet presAssocID="{1A40FAB5-F72F-493B-A5C8-0A2ED29CF525}" presName="compositeNode" presStyleCnt="0">
        <dgm:presLayoutVars>
          <dgm:bulletEnabled val="1"/>
        </dgm:presLayoutVars>
      </dgm:prSet>
      <dgm:spPr/>
    </dgm:pt>
    <dgm:pt modelId="{9C827B6A-AB68-478E-9848-28F131A05489}" type="pres">
      <dgm:prSet presAssocID="{1A40FAB5-F72F-493B-A5C8-0A2ED29CF525}" presName="image" presStyleLbl="fgImgPlace1" presStyleIdx="1" presStyleCnt="3" custScaleX="227453" custScaleY="177013" custLinFactNeighborX="-11877" custLinFactNeighborY="171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5922F3-5A64-4882-B88D-796EF3360262}" type="pres">
      <dgm:prSet presAssocID="{1A40FAB5-F72F-493B-A5C8-0A2ED29CF525}" presName="childNode" presStyleLbl="node1" presStyleIdx="1" presStyleCnt="3" custScaleX="181500" custScaleY="76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2A77C-A0E6-40E9-BADE-3071AE1F3F52}" type="pres">
      <dgm:prSet presAssocID="{1A40FAB5-F72F-493B-A5C8-0A2ED29CF525}" presName="parentNode" presStyleLbl="revTx" presStyleIdx="1" presStyleCnt="3" custScaleY="9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51F46-F4C8-4FDD-8873-F9FC7DF1B99E}" type="pres">
      <dgm:prSet presAssocID="{2FA32660-265D-4654-85BA-5C76D3269085}" presName="sibTrans" presStyleCnt="0"/>
      <dgm:spPr/>
    </dgm:pt>
    <dgm:pt modelId="{30DA9D99-E0BA-43E6-8B9F-189979725DEB}" type="pres">
      <dgm:prSet presAssocID="{4C88DCA0-74E5-4709-9BDA-DBD5BD035BF4}" presName="compositeNode" presStyleCnt="0">
        <dgm:presLayoutVars>
          <dgm:bulletEnabled val="1"/>
        </dgm:presLayoutVars>
      </dgm:prSet>
      <dgm:spPr/>
    </dgm:pt>
    <dgm:pt modelId="{D86D7E30-313C-4C7A-A55C-E71A4590F5E3}" type="pres">
      <dgm:prSet presAssocID="{4C88DCA0-74E5-4709-9BDA-DBD5BD035BF4}" presName="image" presStyleLbl="fgImgPlace1" presStyleIdx="2" presStyleCnt="3" custScaleX="190827" custScaleY="170062" custLinFactNeighborX="-4229" custLinFactNeighborY="-101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89B544D-C47C-4EC1-8787-5FB12CC4B829}" type="pres">
      <dgm:prSet presAssocID="{4C88DCA0-74E5-4709-9BDA-DBD5BD035BF4}" presName="childNode" presStyleLbl="node1" presStyleIdx="2" presStyleCnt="3" custScaleX="168095" custScaleY="89878" custLinFactNeighborX="-10427" custLinFactNeighborY="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E4F3-85A1-48CC-AE26-33C5ADA12441}" type="pres">
      <dgm:prSet presAssocID="{4C88DCA0-74E5-4709-9BDA-DBD5BD035BF4}" presName="parentNode" presStyleLbl="revTx" presStyleIdx="2" presStyleCnt="3" custScaleY="18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250F2-2A66-40A0-BF5F-813DE3AEEFAD}" srcId="{729B74EC-DCFD-4BFD-83D0-EB166DB7082E}" destId="{2CA775A8-6107-4D67-8886-562B8224C243}" srcOrd="0" destOrd="0" parTransId="{DBDE5342-B659-48F0-BE08-8774B40B3E95}" sibTransId="{DB77576A-FC65-4BFA-AC1D-21CC9B151B44}"/>
    <dgm:cxn modelId="{B47AD3F3-4F31-4EB6-BF9A-A75364F61ECA}" srcId="{2CA775A8-6107-4D67-8886-562B8224C243}" destId="{CBC70C98-45B1-4DEF-8650-E310EDF3ED9D}" srcOrd="0" destOrd="0" parTransId="{E3E4396C-E944-49C1-812F-C3B85C3B0EAF}" sibTransId="{85A00248-E178-4151-B0B9-628D9727B247}"/>
    <dgm:cxn modelId="{7F4C7EE4-B812-4868-8707-93E231495F21}" srcId="{729B74EC-DCFD-4BFD-83D0-EB166DB7082E}" destId="{4C88DCA0-74E5-4709-9BDA-DBD5BD035BF4}" srcOrd="2" destOrd="0" parTransId="{3488C9E6-DE67-4625-81B4-B5F6B9042CDE}" sibTransId="{3AAFAAC9-79CB-4F05-8246-5214EF723AE2}"/>
    <dgm:cxn modelId="{382DE4A9-7601-492C-AF7B-42C5EC9758EB}" type="presOf" srcId="{729B74EC-DCFD-4BFD-83D0-EB166DB7082E}" destId="{25ABDC34-769A-43C1-B1C9-FF29C6C86047}" srcOrd="0" destOrd="0" presId="urn:microsoft.com/office/officeart/2005/8/layout/hList2"/>
    <dgm:cxn modelId="{C82F4BBD-0DFD-4F19-97EF-C8519512D0C7}" type="presOf" srcId="{2CA775A8-6107-4D67-8886-562B8224C243}" destId="{A84208E3-60E2-41B6-BF1D-B06425CA0CC8}" srcOrd="0" destOrd="0" presId="urn:microsoft.com/office/officeart/2005/8/layout/hList2"/>
    <dgm:cxn modelId="{B821BB1C-3715-4D38-A351-822E8135BEDB}" type="presOf" srcId="{EB5FE0AD-28D1-41A6-ACE3-F8D70782A602}" destId="{7E5922F3-5A64-4882-B88D-796EF3360262}" srcOrd="0" destOrd="0" presId="urn:microsoft.com/office/officeart/2005/8/layout/hList2"/>
    <dgm:cxn modelId="{7C44D81B-3024-4173-A83A-8989862B6179}" srcId="{729B74EC-DCFD-4BFD-83D0-EB166DB7082E}" destId="{1A40FAB5-F72F-493B-A5C8-0A2ED29CF525}" srcOrd="1" destOrd="0" parTransId="{8A0D8EB4-6E5D-4004-9210-BBD22B0E1CCE}" sibTransId="{2FA32660-265D-4654-85BA-5C76D3269085}"/>
    <dgm:cxn modelId="{8F004C0C-369E-43D7-975C-CDF2E9058242}" type="presOf" srcId="{CBC70C98-45B1-4DEF-8650-E310EDF3ED9D}" destId="{F6FBD2E1-3E1C-45CF-9DF4-4417A6AD3B08}" srcOrd="0" destOrd="0" presId="urn:microsoft.com/office/officeart/2005/8/layout/hList2"/>
    <dgm:cxn modelId="{26C3565C-A9F4-4766-A725-C7F171C69C01}" type="presOf" srcId="{4C88DCA0-74E5-4709-9BDA-DBD5BD035BF4}" destId="{49D1E4F3-85A1-48CC-AE26-33C5ADA12441}" srcOrd="0" destOrd="0" presId="urn:microsoft.com/office/officeart/2005/8/layout/hList2"/>
    <dgm:cxn modelId="{6C39A652-126D-4DAA-9F57-291F085C3468}" srcId="{1A40FAB5-F72F-493B-A5C8-0A2ED29CF525}" destId="{EB5FE0AD-28D1-41A6-ACE3-F8D70782A602}" srcOrd="0" destOrd="0" parTransId="{D70BFA22-D8C4-4BC6-96B2-AAF5760B155D}" sibTransId="{C03222F2-C25F-45CB-AB93-C546212D84B4}"/>
    <dgm:cxn modelId="{7273767B-EB93-476A-8147-AE43C1B43F4B}" srcId="{4C88DCA0-74E5-4709-9BDA-DBD5BD035BF4}" destId="{FCA82E09-021C-4D99-9326-8A37C24A8891}" srcOrd="0" destOrd="0" parTransId="{853AE2F0-61EA-4CAB-94CE-2B174387E500}" sibTransId="{EFC834BD-1697-405B-B82B-DE6C1F2E0B41}"/>
    <dgm:cxn modelId="{4ECC8B76-0133-4EE1-9B1C-3B8CFD4BB4D0}" type="presOf" srcId="{1A40FAB5-F72F-493B-A5C8-0A2ED29CF525}" destId="{1F42A77C-A0E6-40E9-BADE-3071AE1F3F52}" srcOrd="0" destOrd="0" presId="urn:microsoft.com/office/officeart/2005/8/layout/hList2"/>
    <dgm:cxn modelId="{D58A8CF5-2075-4C66-917E-65F6DB902A5B}" type="presOf" srcId="{FCA82E09-021C-4D99-9326-8A37C24A8891}" destId="{D89B544D-C47C-4EC1-8787-5FB12CC4B829}" srcOrd="0" destOrd="0" presId="urn:microsoft.com/office/officeart/2005/8/layout/hList2"/>
    <dgm:cxn modelId="{C14729BB-62BE-4DA1-B4F5-EC5699F50D72}" type="presParOf" srcId="{25ABDC34-769A-43C1-B1C9-FF29C6C86047}" destId="{31865F8E-5926-4255-8842-31BF76E7C874}" srcOrd="0" destOrd="0" presId="urn:microsoft.com/office/officeart/2005/8/layout/hList2"/>
    <dgm:cxn modelId="{8C2D2C82-7C81-4A16-A4E7-66C8C4282098}" type="presParOf" srcId="{31865F8E-5926-4255-8842-31BF76E7C874}" destId="{81A69794-0E97-4366-ABE5-BE34FC0035F6}" srcOrd="0" destOrd="0" presId="urn:microsoft.com/office/officeart/2005/8/layout/hList2"/>
    <dgm:cxn modelId="{E18BD589-FDA9-42D2-BE04-EBACD5E9BEF0}" type="presParOf" srcId="{31865F8E-5926-4255-8842-31BF76E7C874}" destId="{F6FBD2E1-3E1C-45CF-9DF4-4417A6AD3B08}" srcOrd="1" destOrd="0" presId="urn:microsoft.com/office/officeart/2005/8/layout/hList2"/>
    <dgm:cxn modelId="{29067030-07BF-448B-B7BC-BDA81A4091C2}" type="presParOf" srcId="{31865F8E-5926-4255-8842-31BF76E7C874}" destId="{A84208E3-60E2-41B6-BF1D-B06425CA0CC8}" srcOrd="2" destOrd="0" presId="urn:microsoft.com/office/officeart/2005/8/layout/hList2"/>
    <dgm:cxn modelId="{D037A9D2-31BF-4037-A3CD-04BEFB4F39E7}" type="presParOf" srcId="{25ABDC34-769A-43C1-B1C9-FF29C6C86047}" destId="{97F29B0C-2BEE-4625-8E72-FFF4BAE07E58}" srcOrd="1" destOrd="0" presId="urn:microsoft.com/office/officeart/2005/8/layout/hList2"/>
    <dgm:cxn modelId="{B0082FF2-04B7-4536-9312-F4EA09DFE464}" type="presParOf" srcId="{25ABDC34-769A-43C1-B1C9-FF29C6C86047}" destId="{85BF865F-7A90-4576-8F7B-685F977218EB}" srcOrd="2" destOrd="0" presId="urn:microsoft.com/office/officeart/2005/8/layout/hList2"/>
    <dgm:cxn modelId="{1D6A6729-164A-461E-859F-1FF94B1EFEF0}" type="presParOf" srcId="{85BF865F-7A90-4576-8F7B-685F977218EB}" destId="{9C827B6A-AB68-478E-9848-28F131A05489}" srcOrd="0" destOrd="0" presId="urn:microsoft.com/office/officeart/2005/8/layout/hList2"/>
    <dgm:cxn modelId="{ABC6973A-9F78-4732-9AAE-1E1FF6D572D8}" type="presParOf" srcId="{85BF865F-7A90-4576-8F7B-685F977218EB}" destId="{7E5922F3-5A64-4882-B88D-796EF3360262}" srcOrd="1" destOrd="0" presId="urn:microsoft.com/office/officeart/2005/8/layout/hList2"/>
    <dgm:cxn modelId="{23EDB86B-7249-4E8D-8BAF-C1CBE28C96EE}" type="presParOf" srcId="{85BF865F-7A90-4576-8F7B-685F977218EB}" destId="{1F42A77C-A0E6-40E9-BADE-3071AE1F3F52}" srcOrd="2" destOrd="0" presId="urn:microsoft.com/office/officeart/2005/8/layout/hList2"/>
    <dgm:cxn modelId="{1F74BA36-A0B8-437E-85E6-678FA58DFDAA}" type="presParOf" srcId="{25ABDC34-769A-43C1-B1C9-FF29C6C86047}" destId="{54551F46-F4C8-4FDD-8873-F9FC7DF1B99E}" srcOrd="3" destOrd="0" presId="urn:microsoft.com/office/officeart/2005/8/layout/hList2"/>
    <dgm:cxn modelId="{B096328A-B4B2-4974-B5FE-F37DBECA4276}" type="presParOf" srcId="{25ABDC34-769A-43C1-B1C9-FF29C6C86047}" destId="{30DA9D99-E0BA-43E6-8B9F-189979725DEB}" srcOrd="4" destOrd="0" presId="urn:microsoft.com/office/officeart/2005/8/layout/hList2"/>
    <dgm:cxn modelId="{EBE592F1-5224-4403-A3AE-AF103313B568}" type="presParOf" srcId="{30DA9D99-E0BA-43E6-8B9F-189979725DEB}" destId="{D86D7E30-313C-4C7A-A55C-E71A4590F5E3}" srcOrd="0" destOrd="0" presId="urn:microsoft.com/office/officeart/2005/8/layout/hList2"/>
    <dgm:cxn modelId="{9CCE0CB1-C822-4C28-B88D-D9AFF297C6CE}" type="presParOf" srcId="{30DA9D99-E0BA-43E6-8B9F-189979725DEB}" destId="{D89B544D-C47C-4EC1-8787-5FB12CC4B829}" srcOrd="1" destOrd="0" presId="urn:microsoft.com/office/officeart/2005/8/layout/hList2"/>
    <dgm:cxn modelId="{69FBA951-5C71-4D19-9848-2E8CA7877F4F}" type="presParOf" srcId="{30DA9D99-E0BA-43E6-8B9F-189979725DEB}" destId="{49D1E4F3-85A1-48CC-AE26-33C5ADA1244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75D1E-F1B7-4BF5-87C3-82001E6CD130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5400000">
        <a:off x="-169068" y="169670"/>
        <a:ext cx="1127124" cy="788987"/>
      </dsp:txXfrm>
    </dsp:sp>
    <dsp:sp modelId="{36182B17-459B-4670-9F4E-91A5705C8326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положения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3076178" y="-2286589"/>
        <a:ext cx="732631" cy="5307012"/>
      </dsp:txXfrm>
    </dsp:sp>
    <dsp:sp modelId="{98762861-92AF-46B3-A87B-D48AE29392D4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5400000">
        <a:off x="-169068" y="1148227"/>
        <a:ext cx="1127124" cy="788987"/>
      </dsp:txXfrm>
    </dsp:sp>
    <dsp:sp modelId="{82369FC9-B2B4-4460-95AA-1B019EEB4D23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основные направления бюджетной и налоговой политики городского округа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3076178" y="-1308031"/>
        <a:ext cx="732631" cy="5307012"/>
      </dsp:txXfrm>
    </dsp:sp>
    <dsp:sp modelId="{E783FE4C-D4EB-4FFA-BCAC-66C9D0D492D0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5400000">
        <a:off x="-169068" y="2126784"/>
        <a:ext cx="1127124" cy="788987"/>
      </dsp:txXfrm>
    </dsp:sp>
    <dsp:sp modelId="{3BA0F6F1-2693-45E7-9117-495D9A1E4D21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муниципального образования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3076178" y="-329474"/>
        <a:ext cx="732631" cy="5307012"/>
      </dsp:txXfrm>
    </dsp:sp>
    <dsp:sp modelId="{7A287825-A0FE-4E3A-8623-419194E93902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5400000">
        <a:off x="-169068" y="3105342"/>
        <a:ext cx="1127124" cy="788987"/>
      </dsp:txXfrm>
    </dsp:sp>
    <dsp:sp modelId="{0C1DB5CF-36EE-480F-AB4E-B535D65B89D3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муниципальные программы (проекты муниципальных программ, проекты изменений указанных программ) городского округа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3076178" y="649083"/>
        <a:ext cx="732631" cy="53070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A8FC4-167A-467F-B9F8-7EEE29F45E01}">
      <dsp:nvSpPr>
        <dsp:cNvPr id="0" name=""/>
        <dsp:cNvSpPr/>
      </dsp:nvSpPr>
      <dsp:spPr>
        <a:xfrm rot="5400000">
          <a:off x="-289324" y="400373"/>
          <a:ext cx="1928830" cy="1350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5400000">
        <a:off x="-289324" y="400373"/>
        <a:ext cx="1928830" cy="1350181"/>
      </dsp:txXfrm>
    </dsp:sp>
    <dsp:sp modelId="{124A2D1A-4A84-4D66-97FB-587FD91F42AC}">
      <dsp:nvSpPr>
        <dsp:cNvPr id="0" name=""/>
        <dsp:cNvSpPr/>
      </dsp:nvSpPr>
      <dsp:spPr>
        <a:xfrm rot="5400000">
          <a:off x="3739162" y="-2277931"/>
          <a:ext cx="1253740" cy="6031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Представленная таблица ярко характеризует структуру доходов бюджета Городского округа Верхняя Тура 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3739162" y="-2277931"/>
        <a:ext cx="1253740" cy="6031702"/>
      </dsp:txXfrm>
    </dsp:sp>
    <dsp:sp modelId="{2EF42273-5BD9-49BB-8D4F-A98AE069B60B}">
      <dsp:nvSpPr>
        <dsp:cNvPr id="0" name=""/>
        <dsp:cNvSpPr/>
      </dsp:nvSpPr>
      <dsp:spPr>
        <a:xfrm rot="5400000">
          <a:off x="-267008" y="2450669"/>
          <a:ext cx="1884197" cy="1350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5400000">
        <a:off x="-267008" y="2450669"/>
        <a:ext cx="1884197" cy="1350181"/>
      </dsp:txXfrm>
    </dsp:sp>
    <dsp:sp modelId="{7CF7A28C-DA55-4EDB-988D-2D4A46028154}">
      <dsp:nvSpPr>
        <dsp:cNvPr id="0" name=""/>
        <dsp:cNvSpPr/>
      </dsp:nvSpPr>
      <dsp:spPr>
        <a:xfrm rot="5400000">
          <a:off x="3416995" y="-409653"/>
          <a:ext cx="1898074" cy="6031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Самый большой объем налоговых и неналоговых  доходов бюджета занимает налог на доходы физических лиц – основной доходный источник, благодаря которому живет и развивается наш город. На долю этого налога  в 2024 году приходится  17,9% всех поступлений в бюджет  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5400000">
        <a:off x="3416995" y="-409653"/>
        <a:ext cx="1898074" cy="6031702"/>
      </dsp:txXfrm>
    </dsp:sp>
    <dsp:sp modelId="{990CCF7B-C1AC-4317-89BE-DDDCC014F380}">
      <dsp:nvSpPr>
        <dsp:cNvPr id="0" name=""/>
        <dsp:cNvSpPr/>
      </dsp:nvSpPr>
      <dsp:spPr>
        <a:xfrm rot="5400000">
          <a:off x="-289324" y="4178798"/>
          <a:ext cx="1928830" cy="13501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5400000">
        <a:off x="-289324" y="4178798"/>
        <a:ext cx="1928830" cy="1350181"/>
      </dsp:txXfrm>
    </dsp:sp>
    <dsp:sp modelId="{0ECA80EA-0535-4BA6-87B6-9ABB7564617E}">
      <dsp:nvSpPr>
        <dsp:cNvPr id="0" name=""/>
        <dsp:cNvSpPr/>
      </dsp:nvSpPr>
      <dsp:spPr>
        <a:xfrm rot="5400000">
          <a:off x="3739162" y="1500492"/>
          <a:ext cx="1253740" cy="6031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Но основным доходным источником для города являются безвозмездные поступления. В 2024 году объем безвозмездных поступлений  составляет </a:t>
          </a:r>
          <a:r>
            <a:rPr lang="ru-RU" sz="1100" kern="1200" dirty="0" smtClean="0">
              <a:latin typeface="Arial" pitchFamily="34" charset="0"/>
              <a:cs typeface="Arial" pitchFamily="34" charset="0"/>
            </a:rPr>
            <a:t>78,6% от общего объема доходов, так как в расходной части бюджета предусмотрен значительный объем бюджетных ассигнований за счет безвозмездных поступлений в части инвестиционных проектов, реализующихся в Городском округе Верхняя Тура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39162" y="1500492"/>
        <a:ext cx="1253740" cy="60317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4208E3-60E2-41B6-BF1D-B06425CA0CC8}">
      <dsp:nvSpPr>
        <dsp:cNvPr id="0" name=""/>
        <dsp:cNvSpPr/>
      </dsp:nvSpPr>
      <dsp:spPr>
        <a:xfrm rot="16200000">
          <a:off x="303482" y="2567493"/>
          <a:ext cx="723512" cy="28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629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303482" y="2567493"/>
        <a:ext cx="723512" cy="283043"/>
      </dsp:txXfrm>
    </dsp:sp>
    <dsp:sp modelId="{F6FBD2E1-3E1C-45CF-9DF4-4417A6AD3B08}">
      <dsp:nvSpPr>
        <dsp:cNvPr id="0" name=""/>
        <dsp:cNvSpPr/>
      </dsp:nvSpPr>
      <dsp:spPr>
        <a:xfrm>
          <a:off x="387271" y="1362155"/>
          <a:ext cx="2248838" cy="2693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4962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Бюджет Городского округа Верхняя Тура носит ярко выраженную    социальную направленность 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87271" y="1362155"/>
        <a:ext cx="2248838" cy="2693720"/>
      </dsp:txXfrm>
    </dsp:sp>
    <dsp:sp modelId="{81A69794-0E97-4366-ABE5-BE34FC0035F6}">
      <dsp:nvSpPr>
        <dsp:cNvPr id="0" name=""/>
        <dsp:cNvSpPr/>
      </dsp:nvSpPr>
      <dsp:spPr>
        <a:xfrm>
          <a:off x="373977" y="392548"/>
          <a:ext cx="1176143" cy="98203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2A77C-A0E6-40E9-BADE-3071AE1F3F52}">
      <dsp:nvSpPr>
        <dsp:cNvPr id="0" name=""/>
        <dsp:cNvSpPr/>
      </dsp:nvSpPr>
      <dsp:spPr>
        <a:xfrm rot="16200000">
          <a:off x="3324734" y="2577501"/>
          <a:ext cx="358315" cy="28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629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3324734" y="2577501"/>
        <a:ext cx="358315" cy="283043"/>
      </dsp:txXfrm>
    </dsp:sp>
    <dsp:sp modelId="{7E5922F3-5A64-4882-B88D-796EF3360262}">
      <dsp:nvSpPr>
        <dsp:cNvPr id="0" name=""/>
        <dsp:cNvSpPr/>
      </dsp:nvSpPr>
      <dsp:spPr>
        <a:xfrm>
          <a:off x="3070896" y="1333409"/>
          <a:ext cx="2558894" cy="2771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4962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Расходы в области социальной сферы (образование, культура, физическая культура и спорт, социальная политика) в 2024 году составят 50,1% от общей суммы расходов городского бюджета</a:t>
          </a:r>
          <a:endParaRPr lang="ru-RU" sz="800" kern="1200" dirty="0">
            <a:latin typeface="Arial" pitchFamily="34" charset="0"/>
            <a:cs typeface="Arial" pitchFamily="34" charset="0"/>
          </a:endParaRPr>
        </a:p>
      </dsp:txBody>
      <dsp:txXfrm>
        <a:off x="3070896" y="1333409"/>
        <a:ext cx="2558894" cy="2771229"/>
      </dsp:txXfrm>
    </dsp:sp>
    <dsp:sp modelId="{9C827B6A-AB68-478E-9848-28F131A05489}">
      <dsp:nvSpPr>
        <dsp:cNvPr id="0" name=""/>
        <dsp:cNvSpPr/>
      </dsp:nvSpPr>
      <dsp:spPr>
        <a:xfrm>
          <a:off x="2934387" y="413482"/>
          <a:ext cx="1287584" cy="100204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1E4F3-85A1-48CC-AE26-33C5ADA12441}">
      <dsp:nvSpPr>
        <dsp:cNvPr id="0" name=""/>
        <dsp:cNvSpPr/>
      </dsp:nvSpPr>
      <dsp:spPr>
        <a:xfrm rot="16200000">
          <a:off x="6060455" y="2557827"/>
          <a:ext cx="666901" cy="28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9629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6060455" y="2557827"/>
        <a:ext cx="666901" cy="283043"/>
      </dsp:txXfrm>
    </dsp:sp>
    <dsp:sp modelId="{D89B544D-C47C-4EC1-8787-5FB12CC4B829}">
      <dsp:nvSpPr>
        <dsp:cNvPr id="0" name=""/>
        <dsp:cNvSpPr/>
      </dsp:nvSpPr>
      <dsp:spPr>
        <a:xfrm>
          <a:off x="5908400" y="1112447"/>
          <a:ext cx="2369902" cy="325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49629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Доля расходов, направленных на развитие национальной экономики и жилищно-коммунального хозяйства, в 2024 году составляет 41,3%  общей суммы расходов городского бюджета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5908400" y="1112447"/>
        <a:ext cx="2369902" cy="3255297"/>
      </dsp:txXfrm>
    </dsp:sp>
    <dsp:sp modelId="{D86D7E30-313C-4C7A-A55C-E71A4590F5E3}">
      <dsp:nvSpPr>
        <dsp:cNvPr id="0" name=""/>
        <dsp:cNvSpPr/>
      </dsp:nvSpPr>
      <dsp:spPr>
        <a:xfrm>
          <a:off x="5971364" y="258759"/>
          <a:ext cx="1080248" cy="96270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</cdr:x>
      <cdr:y>0.07794</cdr:y>
    </cdr:from>
    <cdr:to>
      <cdr:x>0.39374</cdr:x>
      <cdr:y>0.23381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216024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1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9B575B-3265-4646-B8F9-08554D48CA7E}" type="datetimeFigureOut">
              <a:rPr lang="ru-RU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5155B9-0021-4770-9C52-5CE99BE83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6EE451-05E4-4D7A-B0BD-93D2D46DC4D3}" type="slidenum">
              <a:rPr lang="ru-RU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6C815-42B2-4B4D-A8CA-B36CF60999AA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2DC44-6194-4E41-9C84-419EDC81D9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A1463-1B41-4816-A0C8-A3F830EC8B18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92E8-AB13-4DB3-AB3A-546AAFADF7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AD889-5813-454A-B39C-A0BA56A5BBBC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58B46-835B-4903-B740-2C26198837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9B2B43-12D9-4255-BBDB-1CB21BA3AB69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5FA28-176A-463A-8736-F58B83B6F7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575A2-A875-488A-B727-25E27799CADB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E62F4-6AD3-4BD5-83C1-28AEC49B1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E2E4-C197-442E-B4D7-8A6584EA7485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78ECE-471B-4D62-B1FE-ED72C43333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CE7C9-EA94-4E00-8807-7FF3EA9B442D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B770C-D1B9-4D29-9BE0-6578E5B348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0FC1D-B1DB-4091-9E66-9D24955CB4D8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8CF2B-4462-44CC-8A08-7D33A593F0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8DA50-E402-497C-81DA-B62A70A00C7A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749C9-2452-4A72-8162-61C78D195E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ADE82-B8B0-4297-8D72-212B479074E1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BB9F4-C336-4E46-BDC5-B9129BE07F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CAB49-6C63-4598-BE32-2C7524EF90BF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FFEEAE7-C67F-4A03-8B3C-99BE72C9E1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7611F20-270E-4A5D-AE5A-F71155397ABC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4115420-1A9A-46D3-A453-760B4C8279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000114"/>
            <a:ext cx="82296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Бюджет Городского округа Верхняя Тура          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2024-2026 годы для граждан</a:t>
            </a: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28596" y="2071678"/>
            <a:ext cx="4719468" cy="4214842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Городской округ Верхняя Тура включен</a:t>
            </a:r>
            <a:r>
              <a:rPr lang="en-US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государственный реестр муниципальных образований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 ноября 2005 года,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регистрационный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номер RU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66319000, Главным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управлением  Министерства юстиции Российской Федерации по Уральскому федеральному округу. </a:t>
            </a:r>
            <a:endParaRPr lang="ru-RU" sz="17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Местное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самоуправление на территории Городского округа Верхняя Тура осуществляется в соответствии с Уставом Городского округа Верхняя Тура, </a:t>
            </a: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утвержденным решением 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Верхнетуринской  Думы от 18.05.2005г. № 27 с внесенными в него в установленном порядке изменениями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Рисунок 13" descr="g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05060" cy="1267248"/>
          </a:xfrm>
          <a:prstGeom prst="rect">
            <a:avLst/>
          </a:prstGeom>
        </p:spPr>
      </p:pic>
      <p:pic>
        <p:nvPicPr>
          <p:cNvPr id="34818" name="Picture 2" descr="http://i.mycdn.me/i?r=AzEPZsRbOZEKgBhR0XGMT1RkbnImBSQ_Zen-WfW5tMBplK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2941694" cy="39290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472370"/>
            <a:ext cx="8786874" cy="618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 При составлении бюджета на 2024 год и плановый период 2025-2026 годов в первоочередном порядке необходимо обеспечить выполнение следующих приоритетных задач социально-экономического развития городского округа:</a:t>
            </a:r>
          </a:p>
          <a:p>
            <a:r>
              <a:rPr lang="ru-RU" dirty="0" smtClean="0"/>
              <a:t>1) формирование современной коммунальной инфраструктуры посредством реконструкции и (или) модернизации действующих инженерных систем и объектов, повышение надежности функционирования коммунальных систем жизнеобеспечения;</a:t>
            </a:r>
          </a:p>
          <a:p>
            <a:r>
              <a:rPr lang="ru-RU" dirty="0" smtClean="0"/>
              <a:t>2) увеличение доли автомобильных дорог общего пользования местного значения, соответствующих нормативным требованиям;</a:t>
            </a:r>
          </a:p>
          <a:p>
            <a:r>
              <a:rPr lang="ru-RU" dirty="0" smtClean="0"/>
              <a:t>3) стимулирование развития жилищного строительства, ликвидация аварийного жилищного фонда;</a:t>
            </a:r>
          </a:p>
          <a:p>
            <a:r>
              <a:rPr lang="ru-RU" dirty="0" smtClean="0"/>
              <a:t>4) обеспечение создания комфортной и безопасной городской среды;</a:t>
            </a:r>
          </a:p>
          <a:p>
            <a:r>
              <a:rPr lang="ru-RU" dirty="0" smtClean="0"/>
              <a:t>5) создание дополнительных мест в общеобразовательных организациях в целях перехода на односменный режим обучения детей;</a:t>
            </a:r>
          </a:p>
          <a:p>
            <a:r>
              <a:rPr lang="ru-RU" dirty="0" smtClean="0"/>
              <a:t>6) обеспечение развития инфраструктуры молодежной политики, реализация на территории городского округа мероприятий программы комплексного развития молодежной политики в Свердловской области «Регион для молодых»;</a:t>
            </a:r>
          </a:p>
          <a:p>
            <a:r>
              <a:rPr lang="ru-RU" dirty="0" smtClean="0"/>
              <a:t>7) создание возможности предоставления качественного бытового обслуживания населения в части предоставления услуг общественной бани.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Отдельные показатели социально-экономического развития Городского округа Верхняя Тура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016" y="1409994"/>
          <a:ext cx="8856984" cy="5265126"/>
        </p:xfrm>
        <a:graphic>
          <a:graphicData uri="http://schemas.openxmlformats.org/drawingml/2006/table">
            <a:tbl>
              <a:tblPr/>
              <a:tblGrid>
                <a:gridCol w="2412776"/>
                <a:gridCol w="1008112"/>
                <a:gridCol w="1080120"/>
                <a:gridCol w="1152128"/>
                <a:gridCol w="1023377"/>
                <a:gridCol w="1109196"/>
                <a:gridCol w="1071275"/>
              </a:tblGrid>
              <a:tr h="33077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Отчет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Оценка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Прогноз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81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малых предприятий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6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работающих в сфере малого предпринимательства на постоянной основе (в том числе индивидуальных предпринимателей) в общей численности работающих в экономике муниципального образования 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постоянного населения муниципального образования (среднегодовая)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8 465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8 580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8 600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8 500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8 540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 в трудоспособном возрасте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4 543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4 534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 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0,75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0,75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 рождаемости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 на 1000 насел.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7,8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7,67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7,73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Ввод в эксплуатацию жилых домов за счет всех источников финансирования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кв.м.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10,044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1,835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1,835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5008" marR="5008" marT="5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крупных и средних предприятий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44 662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55 380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60 918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67 009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67 009</a:t>
                      </a:r>
                    </a:p>
                  </a:txBody>
                  <a:tcPr marL="5008" marR="5008" marT="5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Общие характеристики бюджета на 2024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79512" y="1428736"/>
            <a:ext cx="8643998" cy="5429264"/>
            <a:chOff x="-26321" y="785813"/>
            <a:chExt cx="8884571" cy="5929312"/>
          </a:xfrm>
        </p:grpSpPr>
        <p:sp>
          <p:nvSpPr>
            <p:cNvPr id="6" name="Выноска со стрелками влево/вправо 5"/>
            <p:cNvSpPr/>
            <p:nvPr/>
          </p:nvSpPr>
          <p:spPr>
            <a:xfrm>
              <a:off x="3071813" y="857232"/>
              <a:ext cx="1500187" cy="2857520"/>
            </a:xfrm>
            <a:prstGeom prst="leftRightArrowCallout">
              <a:avLst>
                <a:gd name="adj1" fmla="val 23334"/>
                <a:gd name="adj2" fmla="val 21667"/>
                <a:gd name="adj3" fmla="val 25000"/>
                <a:gd name="adj4" fmla="val 48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Бюджет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57422" y="928670"/>
              <a:ext cx="642942" cy="55007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Доходы бюджета 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1 463 649 </a:t>
              </a:r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43438" y="928670"/>
              <a:ext cx="642942" cy="5572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Расходы бюджета 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1 474 081 </a:t>
              </a:r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-26321" y="1800042"/>
              <a:ext cx="2325480" cy="195044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Налоговые и неналоговые  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доходы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313 197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-26321" y="4218588"/>
              <a:ext cx="2318901" cy="179440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Безвозмездные поступления </a:t>
              </a:r>
            </a:p>
            <a:p>
              <a:pPr algn="ctr">
                <a:defRPr/>
              </a:pPr>
              <a:r>
                <a:rPr lang="ru-RU" sz="1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1 150 452 </a:t>
              </a:r>
              <a:r>
                <a:rPr lang="ru-RU" sz="1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2" name="Стрелка влево 21"/>
            <p:cNvSpPr/>
            <p:nvPr/>
          </p:nvSpPr>
          <p:spPr>
            <a:xfrm>
              <a:off x="5286375" y="785813"/>
              <a:ext cx="3571875" cy="10001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Национальная 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экономика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346 455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5286375" y="1857375"/>
              <a:ext cx="3571875" cy="10715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Жилищно-коммунальное хозяйство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262 046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4" name="Стрелка влево 23"/>
            <p:cNvSpPr/>
            <p:nvPr/>
          </p:nvSpPr>
          <p:spPr>
            <a:xfrm>
              <a:off x="5357813" y="3000375"/>
              <a:ext cx="3500437" cy="9286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Образование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526 187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6" name="Стрелка влево 25"/>
            <p:cNvSpPr/>
            <p:nvPr/>
          </p:nvSpPr>
          <p:spPr>
            <a:xfrm>
              <a:off x="5357813" y="3929063"/>
              <a:ext cx="3500437" cy="92868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Культура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140 914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7" name="Стрелка влево 26"/>
            <p:cNvSpPr/>
            <p:nvPr/>
          </p:nvSpPr>
          <p:spPr>
            <a:xfrm>
              <a:off x="5357813" y="4857750"/>
              <a:ext cx="3500437" cy="9286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Социальная политика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36 768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8" name="Стрелка влево 27"/>
            <p:cNvSpPr/>
            <p:nvPr/>
          </p:nvSpPr>
          <p:spPr>
            <a:xfrm>
              <a:off x="5357813" y="5786438"/>
              <a:ext cx="3500437" cy="92868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Прочие расходы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161 711 </a:t>
              </a:r>
              <a:r>
                <a:rPr lang="ru-RU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143250" y="4500563"/>
              <a:ext cx="1357313" cy="1857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Дефицит   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10 432 </a:t>
              </a:r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тыс.руб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характеристики бюджета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 на 2024-2026 годы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772816"/>
          <a:ext cx="7488831" cy="4752529"/>
        </p:xfrm>
        <a:graphic>
          <a:graphicData uri="http://schemas.openxmlformats.org/drawingml/2006/table">
            <a:tbl>
              <a:tblPr/>
              <a:tblGrid>
                <a:gridCol w="2744775"/>
                <a:gridCol w="1581352"/>
                <a:gridCol w="1581352"/>
                <a:gridCol w="1581352"/>
              </a:tblGrid>
              <a:tr h="226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год, тыс.руб.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год, тыс.руб.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 год, тыс.руб.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1 463 649,00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096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410,00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049 522,00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313 197,00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334 139,00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358 692,00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1 150 452,00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762 271,00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690 830,00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1 474 081,00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106 135,00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056 397,00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Нацинальная экономика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346 455,00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41 608,00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362 588,00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262 046,00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423 795,00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28 909,00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526 187,00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378 913,00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399 506,00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140 914,00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69 180,00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72 600,00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36 768,00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37 536,00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37 716,00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расходы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161 711,00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135 233,00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116 158,00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0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утверждаемые расходы*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19 870,00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38 920,00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10 432,00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9 725,00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6 876,00   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734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*В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соответствии с пунктом 5 статьи 184.1 Бюджетного кодекса Российской Федерации под условно утверждаемыми (утвержденными) расходами понимаются не распределенные в плановом периоде в соответствии с классификацией расходов бюджетов бюджетные ассигнования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99" marR="9199" marT="91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37" cy="428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Сравнение показателей доходной части бюджета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2357438"/>
            <a:ext cx="8258175" cy="376872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692696"/>
          <a:ext cx="8496945" cy="5893965"/>
        </p:xfrm>
        <a:graphic>
          <a:graphicData uri="http://schemas.openxmlformats.org/drawingml/2006/table">
            <a:tbl>
              <a:tblPr/>
              <a:tblGrid>
                <a:gridCol w="3383147"/>
                <a:gridCol w="1682269"/>
                <a:gridCol w="1284033"/>
                <a:gridCol w="1265422"/>
                <a:gridCol w="882074"/>
              </a:tblGrid>
              <a:tr h="285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доходных источников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год отчет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год оценка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доходов в 2024 году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205 854,00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207 245,00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262 507,00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17,9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(на дизельное топливо, моторные масла, автомобильный бензин)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10 871,00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11 615,00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12 094,00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10 134,00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14 966,00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18 888,00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1 626,00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1 700,00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1 887,00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4 790,00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5 982,00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5 682,00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14,00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-  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16 893,00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14 242,00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11 716,00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1,00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-  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Прочие доходы от оказания платных услуг (работ)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                  2 907,00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1 170,00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123,00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муниципального имущества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4 133,00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87 314,00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300,00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Штрафные санкции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2 677,00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807,00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     297,00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1 088,00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764 008,00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699 879,00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1 150 452,00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78,6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197 812,00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133 995,00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485 996,00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300 737,00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266 234,00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425 959,00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177 490,00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189 743,00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231 527,00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102 946,00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114 044,00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1 970,00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5 270,00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5 000,00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бюджетов городских округов от возврата бюджетными учреждениями остатков субсидий прошлых лет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2,00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 прошллых лет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          20 249,00   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-4 137,00</a:t>
                      </a: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1 023 611,00   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1 046 148,00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1 463 649,00   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3931" marR="3931" marT="3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57158" y="1785926"/>
            <a:ext cx="8572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500042"/>
          <a:ext cx="73818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6429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Планируемые доходы бюджета на 2024-2026 годы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1340768"/>
          <a:ext cx="6716206" cy="5128348"/>
        </p:xfrm>
        <a:graphic>
          <a:graphicData uri="http://schemas.openxmlformats.org/drawingml/2006/table">
            <a:tbl>
              <a:tblPr/>
              <a:tblGrid>
                <a:gridCol w="2938339"/>
                <a:gridCol w="1259289"/>
                <a:gridCol w="1259289"/>
                <a:gridCol w="1259289"/>
              </a:tblGrid>
              <a:tr h="511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доходных источников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год, тыс. 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2025 год, тыс. рублей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2026 год, тыс. рублей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262 507,00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279 106,00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298 645,00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(на дизельное топливо, моторные масла, автомобильный бензин)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12 094,00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12 429,00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13 007,00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18 888,00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22 099,00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25 856,00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1 887,00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1 995,00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2 170,00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5 682,00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5 682,00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5 682,00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11 716,00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12 400,00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12 900,00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Прочие доходы от оказания платных услуг (работ)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123,00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128,00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132,00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муниципального имущества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300,00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300,00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300,00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150 452,00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762 271,00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690 830,00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1 463 649,00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1 096 410,00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1 049 522,00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3571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Планируемые доходы бюджета на 2024-2026 годы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-108520" y="908720"/>
          <a:ext cx="9534277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571480"/>
            <a:ext cx="521497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доходов бюджета Городского округа Верхняя Тура стабильна на протяжении всего планового периода, значительного роста или снижения каких-либо доходных источников не происходит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3143248"/>
            <a:ext cx="6072230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 расчете прогнозных показателей по налоговым и неналоговым доходным источникам использовались данные статистической налоговой отчетности, информация о фактических поступлениях доходов в местный бюджет в текущем году,  сведения, предоставленные главными администраторами доходов бюджета и основными налогоплательщиками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Сравнение показателей расходной части бюджета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1124744"/>
          <a:ext cx="6840760" cy="4725501"/>
        </p:xfrm>
        <a:graphic>
          <a:graphicData uri="http://schemas.openxmlformats.org/drawingml/2006/table">
            <a:tbl>
              <a:tblPr/>
              <a:tblGrid>
                <a:gridCol w="3357485"/>
                <a:gridCol w="890987"/>
                <a:gridCol w="864096"/>
                <a:gridCol w="936104"/>
                <a:gridCol w="792088"/>
              </a:tblGrid>
              <a:tr h="397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168" marR="7168" marT="7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год (отчет), тыс.руб.</a:t>
                      </a:r>
                    </a:p>
                  </a:txBody>
                  <a:tcPr marL="7168" marR="7168" marT="7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год (оценка), тыс.руб. </a:t>
                      </a:r>
                    </a:p>
                  </a:txBody>
                  <a:tcPr marL="7168" marR="7168" marT="7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 (план), тыс.руб.</a:t>
                      </a:r>
                    </a:p>
                  </a:txBody>
                  <a:tcPr marL="7168" marR="7168" marT="7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расходов в 2024 году, %</a:t>
                      </a:r>
                    </a:p>
                  </a:txBody>
                  <a:tcPr marL="7168" marR="7168" marT="7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Общегосударственные вопросы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57 433,00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80 977,00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93 756,00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6,36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Национальная оборона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626,00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673,00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806,00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7 123,00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7 782,00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13 356,00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0,91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Национальная экономика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141 680,00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173 268,00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346 455,00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23,50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Жилищно-коммунальное хозяйство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297 346,00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95 923,00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262 046,00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17,78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Охрана окружающей среды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317,00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103 069,00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18 664,00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1,27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Образование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303 862,00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348 541,00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526 187,00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35,70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Культура, кинематография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150 542,00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197 737,00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140 914,00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9,56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Социальная политика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37 102,00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38 297,00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36 768,00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2,49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Физическая культура и спорт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8 999,00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23 598,00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34 764,00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2,36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Средства массовой информации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7168" marR="7168" marT="7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1 005 395,00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1 070 230,00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1 474 081,00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7168" marR="7168" marT="71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14360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Приветственное слово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107157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Уважаемые жители города Верхняя Тура!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Представляем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Вам информацию, составленную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основе решения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Думы Городского округа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Верхняя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Тура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от  21.12.2023 № 95 «О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бюджете Городского округа Верхняя Тура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2024 год и плановый период 2025 и 2026 годов».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295213"/>
            <a:ext cx="4214842" cy="43704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 smtClean="0"/>
              <a:t>	Бюджетная и налоговая политика в 2024-2026 годах ориентированы на обеспечение социально-экономического развития Городского округа Верхняя Тура.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300" dirty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 smtClean="0"/>
              <a:t>	Настоящая </a:t>
            </a:r>
            <a:r>
              <a:rPr lang="ru-RU" sz="1300" dirty="0"/>
              <a:t>информация в доступной форме знакомит граждан </a:t>
            </a:r>
            <a:r>
              <a:rPr lang="ru-RU" sz="1300" dirty="0" smtClean="0"/>
              <a:t>с </a:t>
            </a:r>
            <a:r>
              <a:rPr lang="ru-RU" sz="1300" dirty="0"/>
              <a:t>основными целями, задачами и приоритетными направлениями </a:t>
            </a:r>
            <a:r>
              <a:rPr lang="ru-RU" sz="1300" dirty="0" smtClean="0"/>
              <a:t>бюджетной </a:t>
            </a:r>
            <a:r>
              <a:rPr lang="ru-RU" sz="1300" dirty="0"/>
              <a:t>политики города, с основными характеристиками  </a:t>
            </a:r>
            <a:r>
              <a:rPr lang="ru-RU" sz="1300" dirty="0" smtClean="0"/>
              <a:t>бюджета </a:t>
            </a:r>
            <a:r>
              <a:rPr lang="ru-RU" sz="1300" dirty="0"/>
              <a:t>Городского округа Верхняя Тура и </a:t>
            </a:r>
            <a:r>
              <a:rPr lang="ru-RU" sz="1300" dirty="0" smtClean="0"/>
              <a:t>планируемыми  </a:t>
            </a:r>
            <a:r>
              <a:rPr lang="ru-RU" sz="1300" dirty="0"/>
              <a:t>результатами его исполнения. </a:t>
            </a:r>
            <a:endParaRPr lang="ru-RU" sz="1300" dirty="0" smtClean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300" dirty="0"/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dirty="0" smtClean="0"/>
              <a:t>	Администрация </a:t>
            </a:r>
            <a:r>
              <a:rPr lang="ru-RU" sz="1300" dirty="0"/>
              <a:t>Городского округа Верхняя Тура сохраняет </a:t>
            </a:r>
            <a:r>
              <a:rPr lang="ru-RU" sz="1300" dirty="0" smtClean="0"/>
              <a:t>заинтересованность </a:t>
            </a:r>
            <a:r>
              <a:rPr lang="ru-RU" sz="1300" dirty="0"/>
              <a:t>в участии горожан в бюджетном процессе. </a:t>
            </a:r>
            <a:r>
              <a:rPr lang="ru-RU" sz="1300" dirty="0" smtClean="0"/>
              <a:t>Для </a:t>
            </a:r>
            <a:r>
              <a:rPr lang="ru-RU" sz="1300" dirty="0"/>
              <a:t>нас важно и ценно мнение каждого как по совершенствованию </a:t>
            </a:r>
            <a:r>
              <a:rPr lang="ru-RU" sz="1300" dirty="0" smtClean="0"/>
              <a:t>бюджетного </a:t>
            </a:r>
            <a:r>
              <a:rPr lang="ru-RU" sz="1300" dirty="0"/>
              <a:t>процесса, так и по формированию доходной </a:t>
            </a:r>
            <a:r>
              <a:rPr lang="ru-RU" sz="1300" dirty="0" smtClean="0"/>
              <a:t>и  </a:t>
            </a:r>
            <a:r>
              <a:rPr lang="ru-RU" sz="1300" dirty="0"/>
              <a:t>расходной частей бюджета.</a:t>
            </a:r>
          </a:p>
          <a:p>
            <a:endParaRPr lang="ru-RU" dirty="0"/>
          </a:p>
        </p:txBody>
      </p:sp>
      <p:pic>
        <p:nvPicPr>
          <p:cNvPr id="33794" name="Picture 2" descr="https://static.1tv.ru/uploads/video/material/splash/2019/09/28/549537/big/549537_big_dbdac24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786059"/>
            <a:ext cx="4000528" cy="300039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1428736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Планируемые расходы бюджета на 2024-2026 годы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7704" y="1396383"/>
          <a:ext cx="5832649" cy="4136916"/>
        </p:xfrm>
        <a:graphic>
          <a:graphicData uri="http://schemas.openxmlformats.org/drawingml/2006/table">
            <a:tbl>
              <a:tblPr/>
              <a:tblGrid>
                <a:gridCol w="2663353"/>
                <a:gridCol w="937047"/>
                <a:gridCol w="1008112"/>
                <a:gridCol w="1224137"/>
              </a:tblGrid>
              <a:tr h="339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2024 год,  тыс. 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2025 год , тыс. 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2026 год, тыс. 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Общегосударственные вопросы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93 756,00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92 634,00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71 650,00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Национальная оборона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Национальная безопасность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13 356,00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10 577,00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10 917,00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Национальная экономика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346 455,00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41 608,00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362 588,00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Жилищно-коммунальное хозяйство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262 046,00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423 795,00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28 909,00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Охрана окружающей среды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18 664,00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Образование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526 187,00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378 914,00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399 506,00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Культура, кинематография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140 914,00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69 180,00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72 600,00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Социальная политика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36 768,00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37 536,00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37 715,00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Физическая культура и 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34 764,00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30 570,00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32 060,00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Средства массовой информации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Условно утверждаемые расходы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19 870,00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38 920,00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1 474 081,00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1 106 135,00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1 056 397,00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00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Планируемые расходы бюджета на 2024-2026 годы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67200" y="3219450"/>
          <a:ext cx="609600" cy="4191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51520" y="1604962"/>
          <a:ext cx="8892480" cy="441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572000" y="2214554"/>
            <a:ext cx="4071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Расходная часть бюджета сформирована с применением принципов программно-целевого метода планирования. Доля расходов местного бюджета, формируемых в рамках муниципальных программ, в 2024 году составляет 90,3% от общей суммы расходов.	</a:t>
            </a:r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7411" name="Picture 81" descr="http://www.cenaputevki.ru/pixs/21524-tury-na-kipr-iz-min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7"/>
            <a:ext cx="40078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442913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территории Городского округа Верхняя Тура действуют 5 муниципальных программ.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929486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Структура расходов бюджета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 на 2024 год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071546"/>
            <a:ext cx="414337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Бюджет городского округа</a:t>
            </a:r>
          </a:p>
          <a:p>
            <a:pPr algn="ctr"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1 474 081 тыс.руб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(100%)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3116"/>
            <a:ext cx="5500726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Программные расходы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1 331 607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(90,3%)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571480"/>
            <a:ext cx="214310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Непрограммные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142 473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тыс.руб.(9,7%)  расходы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осуществляемые вне рамок муниципальных программ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00562" y="1643050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071670" y="1643050"/>
            <a:ext cx="71437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14313" y="3429000"/>
            <a:ext cx="1428750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«Повышение эффективности деятельности органов местного самоуправления  Городского округа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2026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109 394 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813" y="3429000"/>
            <a:ext cx="1571617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«Строительство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развитие и содержание объектов городского и дорожного хозяйства Городского округа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2027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654 985 тыс.руб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13" y="3429000"/>
            <a:ext cx="1500191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«Развитие системы образования в Городском округе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2026 года»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374 612 тыс.руб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3429000"/>
            <a:ext cx="1500203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Муниципальная программа «Развитие культуры,            физической культуры, спорта и молодежной политики в Городском округе Верхняя Тура 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2026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69 100 тыс.руб.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642938" y="2928933"/>
            <a:ext cx="785790" cy="42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428074" y="3142462"/>
            <a:ext cx="428627" cy="1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0"/>
          </p:cNvCxnSpPr>
          <p:nvPr/>
        </p:nvCxnSpPr>
        <p:spPr>
          <a:xfrm rot="16200000" flipH="1">
            <a:off x="4018359" y="3053950"/>
            <a:ext cx="500064" cy="250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929190" y="2928934"/>
            <a:ext cx="1214435" cy="42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072330" y="3429000"/>
            <a:ext cx="1571636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на территории Городского округа Верхняя Тура на 2018-2027 годы»  </a:t>
            </a:r>
          </a:p>
          <a:p>
            <a:pPr algn="ctr"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123 516 тыс.руб.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857884" y="2714620"/>
            <a:ext cx="171451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64307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«Повышение эффективности деятельности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органов местного самоуправления  Городского округа Верхняя Тура до 2026 года»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85750" y="2000250"/>
            <a:ext cx="85725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600" dirty="0"/>
              <a:t>Заказчиком и исполнителем программы является Администрация Городского округа Верхняя Тура.  Данная программа охватывает различные направления расходов муниципалитета, которые производятся как за счет средств местного бюджета, так и за счет средств вышестоящих бюджетов. </a:t>
            </a:r>
          </a:p>
          <a:p>
            <a:pPr algn="just"/>
            <a:r>
              <a:rPr lang="ru-RU" sz="1600" dirty="0"/>
              <a:t>	Основными направлениями расходов данной программы являются: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мероприятия </a:t>
            </a:r>
            <a:r>
              <a:rPr lang="ru-RU" sz="1600" dirty="0"/>
              <a:t>в области пожарной безопасности на территории Городского округа Верхняя Тура;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улучшение жилищных условий граждан;</a:t>
            </a:r>
            <a:endParaRPr lang="ru-RU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мероприятия </a:t>
            </a:r>
            <a:r>
              <a:rPr lang="ru-RU" sz="1600" dirty="0"/>
              <a:t>в области </a:t>
            </a:r>
            <a:r>
              <a:rPr lang="ru-RU" sz="1600" dirty="0" smtClean="0"/>
              <a:t>жилищно-коммунального  </a:t>
            </a:r>
            <a:r>
              <a:rPr lang="ru-RU" sz="1600" dirty="0"/>
              <a:t>хозяйства </a:t>
            </a:r>
            <a:r>
              <a:rPr lang="ru-RU" sz="1600" dirty="0" smtClean="0"/>
              <a:t>(модернизация распределительных сетей тепло- и водоснабжения);</a:t>
            </a:r>
            <a:endParaRPr lang="ru-RU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обеспечение готовности региональной автоматизированной системы централизованного оповещения Свердловской области; </a:t>
            </a:r>
            <a:endParaRPr lang="ru-RU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обеспечение безопасности гидротехнических сооружений Верхне-Туринского гидроузла.</a:t>
            </a:r>
            <a:endParaRPr lang="ru-RU" sz="1600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0" y="5643563"/>
            <a:ext cx="9144000" cy="1000125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109 394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237 686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2025  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18 140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2026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929190" y="428604"/>
            <a:ext cx="4071966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модернизация распределительных сетей теплоснабжения : предусмотрено 50 270 тыс.руб. в 2025 году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D:\Users\Office\Documents\NetSpeakerphone\Received Files\Ужакина Э_Ф_\DSC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643314"/>
            <a:ext cx="4036215" cy="26908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571480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Важнейшие мероприятия муниципальной программы «Повышение эффективности деятельности </a:t>
            </a:r>
            <a:br>
              <a:rPr lang="ru-RU" dirty="0" smtClean="0"/>
            </a:br>
            <a:r>
              <a:rPr lang="ru-RU" dirty="0" smtClean="0"/>
              <a:t>органов местного самоуправления  Городского округа Верхняя Тура до 2026 года»: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00034" y="3000372"/>
            <a:ext cx="3643306" cy="342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модернизация системы водоснабжения Городского округа Верхняя Тура: предусмотрено </a:t>
            </a:r>
          </a:p>
          <a:p>
            <a:pPr lvl="0"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14 978 тыс.руб. в 2024 году</a:t>
            </a:r>
          </a:p>
        </p:txBody>
      </p:sp>
    </p:spTree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3568" y="1412776"/>
            <a:ext cx="381642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Наибольший объем средств указанной программы планируется направить на переселение граждан из аварийного жилищного фонда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D:\копмьютер О.К\бюджет для граждан\проекты бюджета\проект бюджета 2024-2026\пересе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9972">
            <a:off x="5724128" y="1052736"/>
            <a:ext cx="3096344" cy="244827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699792" y="4653136"/>
            <a:ext cx="5472608" cy="1728192"/>
          </a:xfrm>
          <a:prstGeom prst="wedgeEllipseCallout">
            <a:avLst>
              <a:gd name="adj1" fmla="val -33796"/>
              <a:gd name="adj2" fmla="val -109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предусмотрены бюджетные ассигнования в сумме 72 783 тыс. рублей на 2024 год,  169 826 тыс. рублей на  2025  год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(приобретение жилых помещений для переселения граждан на первичном рынке жилья)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mycdn.me/i?r=AzEPZsRbOZEKgBhR0XGMT1RkuZr-Du1a0vXQ4WtWsHx0U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5414">
            <a:off x="7286644" y="4357694"/>
            <a:ext cx="1571636" cy="1178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77280" cy="1571636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«Строительство, развитие и содержание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объектов городского и дорожного хозяйства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 до 2027 года»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67544" y="1916832"/>
            <a:ext cx="828675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</a:t>
            </a:r>
            <a:endParaRPr lang="ru-RU" sz="1300" dirty="0"/>
          </a:p>
          <a:p>
            <a:pPr algn="just"/>
            <a:r>
              <a:rPr lang="ru-RU" sz="1300" dirty="0"/>
              <a:t>	</a:t>
            </a:r>
            <a:r>
              <a:rPr lang="ru-RU" sz="1400" dirty="0"/>
              <a:t>В рамках данной программы осуществляются расходы в области содержания городских дорог (очистка от снега в зимнее время, осуществление </a:t>
            </a:r>
            <a:r>
              <a:rPr lang="ru-RU" sz="1400" dirty="0" smtClean="0"/>
              <a:t>реконструкции, ремонта </a:t>
            </a:r>
            <a:r>
              <a:rPr lang="ru-RU" sz="1400" dirty="0"/>
              <a:t>и грейдирования в летнее время), расходы по благоустройству города (ликвидация несанкционированных свалок, вывоз мусора после проведения субботников, озеленение города).</a:t>
            </a:r>
          </a:p>
          <a:p>
            <a:pPr algn="just"/>
            <a:r>
              <a:rPr lang="ru-RU" sz="1400" dirty="0"/>
              <a:t>	Также в рамках программы осуществляется подготовка к строительству и строительство ряда объектов городской инфраструктуры </a:t>
            </a:r>
            <a:r>
              <a:rPr lang="ru-RU" sz="1400" dirty="0" smtClean="0"/>
              <a:t>(строительство центра культуры и искусств, реконструкция улицы Карла Маркса, реконструкция здания для муниципального бюджетного учреждения «Городской центр молодежных инициатив»).</a:t>
            </a:r>
            <a:endParaRPr lang="ru-RU" sz="1400" dirty="0"/>
          </a:p>
          <a:p>
            <a:pPr algn="just"/>
            <a:r>
              <a:rPr lang="ru-RU" sz="1400" dirty="0"/>
              <a:t>	</a:t>
            </a:r>
            <a:r>
              <a:rPr lang="ru-RU" sz="1400" dirty="0" smtClean="0"/>
              <a:t>Мероприятиями </a:t>
            </a:r>
            <a:r>
              <a:rPr lang="ru-RU" sz="1400" dirty="0"/>
              <a:t>этой программы </a:t>
            </a:r>
            <a:r>
              <a:rPr lang="ru-RU" sz="1400" dirty="0" smtClean="0"/>
              <a:t>также являются </a:t>
            </a:r>
            <a:r>
              <a:rPr lang="ru-RU" sz="1400" dirty="0"/>
              <a:t>расходы по предоставлению льгот и компенсаций расходов по оплате коммунальных услуг за счет средств федерального, областного и местного бюджетов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5000636"/>
            <a:ext cx="9144000" cy="1643052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654 985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82 420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2025 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405 301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2026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2142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Важнейшие мероприятия муниципальной программы «Строительство, развитие и содержание объектов городского и дорожного хозяйства Городского округа Верхняя Тура до 2027 года»: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79512" y="1484784"/>
            <a:ext cx="3360436" cy="3308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центра культуры и искусств в Городском округе Верхняя Тура Свердловской области: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предусмотрено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73 813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тыс.руб. на 2024 год 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завершающий этап оплаты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D:\копмьютер О.К\бюджет для граждан\проекты бюджета\проект бюджета 2024-2026\центр культу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3635896" cy="272692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rot="1350779">
            <a:off x="3723040" y="4534690"/>
            <a:ext cx="2214578" cy="8572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Результат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исполнения бюджета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21429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Определения основных понятий и иных необходимых терминов, используемых в бюджетном процессе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071678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форма образования и расходования денежных средств определенного субъекта на определенный период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14282" y="928670"/>
            <a:ext cx="600079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поступающие в бюджет денежные средства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57158" y="3357562"/>
            <a:ext cx="5643602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расходы бюджета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выплачиваемые из бюджета денежные средства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232" y="3857628"/>
            <a:ext cx="257176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дефицит бюджета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превышение расходов бюджета над его доходами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60" y="5715016"/>
            <a:ext cx="257176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профицит бюджета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357818" y="4429132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43570" y="5429264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662">
            <a:off x="565863" y="5129840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ti71.ru/upload/iblock/f59/f59c4005d43d519459a0df761d1b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9157">
            <a:off x="6341570" y="1108598"/>
            <a:ext cx="2430437" cy="163044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копмьютер О.К\бюджет для граждан\проекты бюджета\проект бюджета 2024-2026\реконструкция К.Маркс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6180">
            <a:off x="2361839" y="4513766"/>
            <a:ext cx="2654426" cy="1990820"/>
          </a:xfrm>
          <a:prstGeom prst="rect">
            <a:avLst/>
          </a:prstGeom>
          <a:noFill/>
        </p:spPr>
      </p:pic>
      <p:pic>
        <p:nvPicPr>
          <p:cNvPr id="54275" name="Picture 3" descr="D:\копмьютер О.К\бюджет для граждан\проекты бюджета\проект бюджета 2024-2026\реконструкция К.Марк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8830">
            <a:off x="364776" y="927273"/>
            <a:ext cx="3014140" cy="226060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211960" y="1196752"/>
            <a:ext cx="4608512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Реконструкция автомобильной дороги по ул. Карла Маркса с участком автомобильной дороги от ул. Железнодорожников до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Верхнетуринского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кладбища с мостом через реку Тура в сумме 265 430 тыс. рублей в 2024 году (завершение работ)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Bimoid\RcvdFiles\ma.belousov\капремонт Машиностроителей (фото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3823885" cy="2499544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0" y="260648"/>
            <a:ext cx="590465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Реконструкция автомобильных дорог Городского округа Верхняя Тура: на указанные цели предусмотрены бюджетные ассигнования  в сумме 13 830 тыс. рублей в 2024 году, в сумме 20 000 рублей в 2025 году и в сумме 340  000 тыс. рублей в 2026 году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mf.chernogolov\Desktop\ЗАКУПКИ 2023\МКУ СЕЗ\ПСД Дорога\Снимок экрана (100)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438773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3599384" y="3573016"/>
            <a:ext cx="554461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Капитальный ремонт дороги по ул. Машиностроителей от ул. Карла Маркса до ул. Лермонтова : предусмотрены бюджетные ассигнования в  2024 году в сумме 44 600 тыс. рублей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2858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системы образования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Городском округе Верхняя Тура до 2026 года»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86005" y="1649259"/>
            <a:ext cx="8715375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500" dirty="0"/>
              <a:t>Разработчиком и исполнителем программы является </a:t>
            </a:r>
            <a:r>
              <a:rPr lang="ru-RU" sz="1500" dirty="0" smtClean="0"/>
              <a:t>Администрация Городского округа Верхняя Тура. </a:t>
            </a:r>
            <a:endParaRPr lang="ru-RU" sz="1500" dirty="0"/>
          </a:p>
          <a:p>
            <a:pPr algn="just"/>
            <a:r>
              <a:rPr lang="ru-RU" sz="1500" dirty="0"/>
              <a:t>	В рамках данной программы осуществляется финансирование деятельности 6 дошкольных </a:t>
            </a:r>
            <a:r>
              <a:rPr lang="ru-RU" sz="1500" dirty="0" smtClean="0"/>
              <a:t>образовательных </a:t>
            </a:r>
            <a:r>
              <a:rPr lang="ru-RU" sz="1500" dirty="0"/>
              <a:t>учреждений нашего города (путем предоставления субсидий на выполнение муниципального задания и субсидий на иные цели).</a:t>
            </a:r>
          </a:p>
          <a:p>
            <a:pPr algn="just"/>
            <a:r>
              <a:rPr lang="ru-RU" sz="1500" dirty="0"/>
              <a:t>	Кроме того, в городе функционирует две общеобразовательные школы, обеспечение деятельности которых также нашло отражение в данной программе.  </a:t>
            </a:r>
          </a:p>
          <a:p>
            <a:pPr algn="just"/>
            <a:r>
              <a:rPr lang="ru-RU" sz="1500" dirty="0"/>
              <a:t>	</a:t>
            </a:r>
          </a:p>
        </p:txBody>
      </p:sp>
      <p:pic>
        <p:nvPicPr>
          <p:cNvPr id="7170" name="Picture 2" descr="D:\Users\Office\Contacts\Documents\бюджет для граждан\исполнение 2020\здравствуй, 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9359">
            <a:off x="5715008" y="4214818"/>
            <a:ext cx="3121152" cy="2081784"/>
          </a:xfrm>
          <a:prstGeom prst="rect">
            <a:avLst/>
          </a:prstGeom>
          <a:noFill/>
        </p:spPr>
      </p:pic>
      <p:pic>
        <p:nvPicPr>
          <p:cNvPr id="7171" name="Picture 3" descr="D:\Users\Office\Contacts\Documents\бюджет для граждан\исполнение 2020\дет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2092">
            <a:off x="571472" y="3643314"/>
            <a:ext cx="3710948" cy="242808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5572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Также в рамках указанной программы работают муниципальные бюджетные учреждения дополнительного образования детей: Детская школа искусств имени А. А. </a:t>
            </a:r>
            <a:r>
              <a:rPr lang="ru-RU" dirty="0" err="1" smtClean="0"/>
              <a:t>Пантыкина</a:t>
            </a:r>
            <a:r>
              <a:rPr lang="ru-RU" dirty="0" smtClean="0"/>
              <a:t>, Детско-юношеская спортивная школа, Центр внешкольной работы по военно-патриотическому воспитанию «Мужество»</a:t>
            </a:r>
            <a:endParaRPr lang="ru-RU" dirty="0"/>
          </a:p>
        </p:txBody>
      </p:sp>
      <p:pic>
        <p:nvPicPr>
          <p:cNvPr id="3" name="Picture 1" descr="D:\Users\Office\Contacts\Documents\бюджет для граждан\исполнение 2020\ДШ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714356"/>
            <a:ext cx="1571636" cy="2794020"/>
          </a:xfrm>
          <a:prstGeom prst="rect">
            <a:avLst/>
          </a:prstGeom>
          <a:noFill/>
        </p:spPr>
      </p:pic>
      <p:pic>
        <p:nvPicPr>
          <p:cNvPr id="54274" name="Picture 2" descr="D:\Users\Office\Contacts\Documents\бюджет для граждан\исполнение 2020\ДЮСШ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72008"/>
            <a:ext cx="2762237" cy="2071678"/>
          </a:xfrm>
          <a:prstGeom prst="rect">
            <a:avLst/>
          </a:prstGeom>
          <a:noFill/>
        </p:spPr>
      </p:pic>
      <p:pic>
        <p:nvPicPr>
          <p:cNvPr id="5" name="Picture 2" descr="https://sun9-20.userapi.com/c638131/v638131259/7b/ULu37GgP9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6254">
            <a:off x="4727796" y="3832424"/>
            <a:ext cx="3866622" cy="252463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42918"/>
            <a:ext cx="621510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914400" algn="just"/>
            <a:r>
              <a:rPr lang="ru-RU" sz="1500" dirty="0" smtClean="0"/>
              <a:t>Расходы на приобретение путевок детям в загородные лагеря в летний период и работа городского лагеря с дневным пребыванием также производятся в рамках указанной программы</a:t>
            </a:r>
            <a:r>
              <a:rPr lang="ru-RU" sz="1400" dirty="0" smtClean="0"/>
              <a:t>. </a:t>
            </a:r>
          </a:p>
          <a:p>
            <a:pPr marL="0" lvl="2" indent="914400" algn="just"/>
            <a:r>
              <a:rPr lang="ru-RU" sz="1400" dirty="0" smtClean="0"/>
              <a:t>Также в рамках указанной программы осуществляет свою деятельность муниципальное бюджетное учреждение «Городской центр молодежных инициатив», созданное с целью осуществления мероприятий в области работы с детьми, подростками и молодежью в нашем городе</a:t>
            </a:r>
            <a:endParaRPr lang="ru-RU" sz="14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14282" y="5500702"/>
            <a:ext cx="8929718" cy="1000125"/>
          </a:xfrm>
          <a:prstGeom prst="wedgeEllipseCallout">
            <a:avLst>
              <a:gd name="adj1" fmla="val -42996"/>
              <a:gd name="adj2" fmla="val 63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374 612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376 763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2025 году,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397 276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2026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sun9-86.userapi.com/impg/-YYkHCS0Y7u_R5L6Wqg64SEgATbsGOBlq4zzag/joroFnG0Esg.jpg?size=1280x960&amp;quality=96&amp;sign=ad38eecc51090e1454196951d1d0772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28868"/>
            <a:ext cx="3829173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Office\Documents\бюджет для граждан\проект бюджета 2020-2022\кинотеатр 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7155">
            <a:off x="173386" y="3953109"/>
            <a:ext cx="2333407" cy="1557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15001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sz="2300" b="1" dirty="0" smtClean="0">
                <a:latin typeface="Arial" pitchFamily="34" charset="0"/>
                <a:cs typeface="Arial" pitchFamily="34" charset="0"/>
              </a:rPr>
            </a:b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«Развитие культуры, физической культуры, спорта и молодежной политики в Городском округе Верхняя Тура до 2026 года»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57188" y="2072818"/>
            <a:ext cx="5929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рамках данной программы предусмотрено осуществление деятельности трех </a:t>
            </a:r>
            <a:r>
              <a:rPr lang="ru-RU" sz="1400" dirty="0" smtClean="0"/>
              <a:t>муниципальных бюджетных учреждений </a:t>
            </a:r>
            <a:r>
              <a:rPr lang="ru-RU" sz="1400" dirty="0"/>
              <a:t>культуры: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Библиотека </a:t>
            </a:r>
            <a:r>
              <a:rPr lang="ru-RU" sz="1400" dirty="0"/>
              <a:t>им. </a:t>
            </a:r>
            <a:r>
              <a:rPr lang="ru-RU" sz="1400" dirty="0" smtClean="0"/>
              <a:t>Ф.Ф.Павленкова;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 err="1" smtClean="0"/>
              <a:t>Киновидеоцентр</a:t>
            </a:r>
            <a:r>
              <a:rPr lang="ru-RU" sz="1400" dirty="0" smtClean="0"/>
              <a:t> «</a:t>
            </a:r>
            <a:r>
              <a:rPr lang="ru-RU" sz="1400" dirty="0" err="1" smtClean="0"/>
              <a:t>КульТура</a:t>
            </a:r>
            <a:r>
              <a:rPr lang="ru-RU" sz="1400" dirty="0" smtClean="0"/>
              <a:t>»;</a:t>
            </a:r>
            <a:endParaRPr lang="ru-RU" sz="1400" dirty="0"/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Городской </a:t>
            </a:r>
            <a:r>
              <a:rPr lang="ru-RU" sz="1400" dirty="0"/>
              <a:t>Центр Культуры и </a:t>
            </a:r>
            <a:r>
              <a:rPr lang="ru-RU" sz="1400" dirty="0" smtClean="0"/>
              <a:t>Досуга»</a:t>
            </a:r>
            <a:endParaRPr lang="ru-RU" sz="1400" dirty="0"/>
          </a:p>
        </p:txBody>
      </p:sp>
      <p:pic>
        <p:nvPicPr>
          <p:cNvPr id="24580" name="Рисунок 3" descr="http://semantic.uraic.ru/(A(ohh6IEAkzAEkAAAANjIyYzU5ZTMtODllMS00ZGNmLWFjZWMtODk1N2Y4ZGI1NjhhIax9MbirGRirq6A_6IXwKRwPL_81))/icons/getimage.ashx?id=13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3143">
            <a:off x="6899771" y="4059306"/>
            <a:ext cx="2139950" cy="176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Рисунок 4" descr="http://i.ekmap.ru/4/0/0/5/thumbs/800_534_fix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6941">
            <a:off x="6296986" y="1899154"/>
            <a:ext cx="2428875" cy="18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1285852" y="4786336"/>
            <a:ext cx="6143668" cy="1928812"/>
          </a:xfrm>
          <a:prstGeom prst="wedgeEllipseCallout">
            <a:avLst>
              <a:gd name="adj1" fmla="val -55326"/>
              <a:gd name="adj2" fmla="val 44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69 100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70 498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2025 году,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72 877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2026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78904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Кроме того, в 2024 году планируется создание музея Городского округа Верхняя Тура в статусе  муниципального бюджетного учреждения</a:t>
            </a:r>
            <a:endParaRPr lang="ru-RU" sz="1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85720" y="285728"/>
            <a:ext cx="335758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Т</a:t>
            </a:r>
            <a:r>
              <a:rPr lang="ru-RU" sz="1600" dirty="0"/>
              <a:t>акже в рамках муниципальной  программы «Развитие культуры, физической культуры, спорта и молодежной политики в Городском округе Верхняя Тура до </a:t>
            </a:r>
            <a:r>
              <a:rPr lang="ru-RU" sz="1600" dirty="0" smtClean="0"/>
              <a:t>2026 </a:t>
            </a:r>
            <a:r>
              <a:rPr lang="ru-RU" sz="1600" dirty="0"/>
              <a:t>года» осуществляются расходы </a:t>
            </a:r>
            <a:r>
              <a:rPr lang="ru-RU" sz="1600" dirty="0" smtClean="0"/>
              <a:t>по проведению городских спортивных мероприятий </a:t>
            </a:r>
            <a:endParaRPr lang="ru-RU" sz="1600" dirty="0"/>
          </a:p>
          <a:p>
            <a:pPr algn="just"/>
            <a:r>
              <a:rPr lang="ru-RU" dirty="0"/>
              <a:t>	</a:t>
            </a:r>
          </a:p>
        </p:txBody>
      </p:sp>
      <p:pic>
        <p:nvPicPr>
          <p:cNvPr id="26627" name="Picture 2" descr="http://www.mk.ru/upload/iblock_mk/475/2e/cb/cb/DETAIL_PICTURE_533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2970">
            <a:off x="0" y="4429132"/>
            <a:ext cx="335758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3929066"/>
            <a:ext cx="5643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Молодые семьи Городского округа Верхняя Тура в соответствии с установленной очередностью и при условии предоставления всех необходимых документов могут приобрести в собственность жилье на условиях софинансирования путем получения  из федерального, областного и местного бюджетов социальных выплат. Суммарный объем выплат составляет 40% стоимости приобретенного жилья, что становится существенной помощью для молодых семей, желающих улучшить свои  жилищные условия</a:t>
            </a:r>
            <a:endParaRPr lang="ru-RU" sz="1600" dirty="0"/>
          </a:p>
        </p:txBody>
      </p:sp>
      <p:pic>
        <p:nvPicPr>
          <p:cNvPr id="4097" name="Picture 1" descr="D:\Users\Office\Contacts\Documents\бюджет для граждан\исполнение 2020\лыжня ро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2643174" cy="1982381"/>
          </a:xfrm>
          <a:prstGeom prst="rect">
            <a:avLst/>
          </a:prstGeom>
          <a:noFill/>
        </p:spPr>
      </p:pic>
      <p:pic>
        <p:nvPicPr>
          <p:cNvPr id="2" name="Picture 2" descr="D:\Users\Office\Contacts\Documents\бюджет для граждан\исполнение 2020\с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28604"/>
            <a:ext cx="2857520" cy="190650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20710379">
            <a:off x="2448007" y="3616127"/>
            <a:ext cx="4536504" cy="1999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 указанные цели планируется направить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119 479 тыс. рублей в 2024 году и 175 930 тыс. рублей в 2025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50004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«Формирование современной городской среды на территории </a:t>
            </a:r>
          </a:p>
          <a:p>
            <a:pPr algn="ctr"/>
            <a:r>
              <a:rPr lang="ru-RU" b="1" dirty="0" smtClean="0"/>
              <a:t>Городского округа Верхняя Тура на 2018-2027 годы»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79296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/>
              <a:t>Ответственный за разработку и выполнение мероприятий данной программы, главный распорядитель бюджетных средств  Администрация Городского округа Верхняя Тура. </a:t>
            </a:r>
          </a:p>
          <a:p>
            <a:pPr algn="just"/>
            <a:r>
              <a:rPr lang="ru-RU" sz="1400" dirty="0" smtClean="0"/>
              <a:t>	В рамках данной программы предусмотрено создание условий для повышения уровня комфортности проживания населения, благоустройство территорий общественного назначения. Основным мероприятием в 2024 году станет комплексное благоустройство общественной территории «Прогулочный маршрут от центральной городской площади до Парка Победы - Мемориала Славы»</a:t>
            </a:r>
            <a:endParaRPr lang="ru-RU" sz="1400" dirty="0"/>
          </a:p>
        </p:txBody>
      </p:sp>
      <p:pic>
        <p:nvPicPr>
          <p:cNvPr id="2049" name="Picture 1" descr="D:\копмьютер О.К\бюджет для граждан\проекты бюджета\проект бюджета 2024-2026\прогулочный маршру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878213" cy="1835423"/>
          </a:xfrm>
          <a:prstGeom prst="rect">
            <a:avLst/>
          </a:prstGeom>
          <a:noFill/>
        </p:spPr>
      </p:pic>
      <p:pic>
        <p:nvPicPr>
          <p:cNvPr id="2050" name="Picture 2" descr="D:\копмьютер О.К\бюджет для граждан\проекты бюджета\проект бюджета 2024-2026\прогулочный маршру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953764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rot="21176636">
            <a:off x="-237824" y="3646132"/>
            <a:ext cx="5989753" cy="1781200"/>
          </a:xfrm>
          <a:prstGeom prst="wedgeEllipseCallout">
            <a:avLst>
              <a:gd name="adj1" fmla="val -44251"/>
              <a:gd name="adj2" fmla="val 84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Расходы в рамках данной программы предусмотрены в сумме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123 516 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с.руб. в 2024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году,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175 980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тыс.руб. в 2025 году,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тыс.руб. в 2026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48680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Кроме того, в 2024 году планируется  восстановить воинские захоронения : братские могилы на </a:t>
            </a:r>
            <a:r>
              <a:rPr lang="ru-RU" dirty="0" err="1" smtClean="0"/>
              <a:t>Сухановском</a:t>
            </a:r>
            <a:r>
              <a:rPr lang="ru-RU" dirty="0" smtClean="0"/>
              <a:t>  тракте и на городском кладбище. На указанные цели предусмотрено 3987 тыс. рублей в 2024 году</a:t>
            </a:r>
            <a:endParaRPr lang="ru-RU" dirty="0"/>
          </a:p>
        </p:txBody>
      </p:sp>
      <p:pic>
        <p:nvPicPr>
          <p:cNvPr id="56322" name="Picture 2" descr="D:\копмьютер О.К\бюджет для граждан\проекты бюджета\проект бюджета 2024-2026\воинские захорон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2945904" cy="2209428"/>
          </a:xfrm>
          <a:prstGeom prst="rect">
            <a:avLst/>
          </a:prstGeom>
          <a:noFill/>
        </p:spPr>
      </p:pic>
      <p:pic>
        <p:nvPicPr>
          <p:cNvPr id="56323" name="Picture 3" descr="D:\Bimoid\RcvdFiles\ma.belousov\21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870451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86742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Дефицит бюджета города Верхняя Тура на 2024-2026 годы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357298"/>
            <a:ext cx="18383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20902552">
            <a:off x="3303" y="2127967"/>
            <a:ext cx="4639338" cy="2032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Профицит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бюджета по итогам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2022  и 2023 годов объясняется наличием остатков средств на счете местного бюджета </a:t>
            </a:r>
          </a:p>
          <a:p>
            <a:pPr algn="ctr"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как за счет безвозмездных поступлений, так и за счет налоговых и неналоговых поступлений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4355976" y="3284984"/>
          <a:ext cx="4572000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857232"/>
            <a:ext cx="335758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Дефицит бюджета должен обеспечиваться источниками его погашения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1357298"/>
            <a:ext cx="464347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Источники погашения дефицита бюджета – средства, привлекаемые в бюджет для покрытия дефицита (кредиты банков, кредиты от других уровней бюджетов, ценные бумаги (акции, облигации), муниципальные гарантии)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071810"/>
            <a:ext cx="350046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Заимствования, привлекаемые для обеспечения дефицита бюджета, образуют муниципальный долг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4143380"/>
            <a:ext cx="357190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Муниципальный долг – совокупность долговых обязательств, возникающих  из муниципальных заимствований, принимаемых на себя муниципальным образованием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pbs.twimg.com/media/DYaqLF2WAAApKJ4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929198"/>
            <a:ext cx="2286015" cy="171499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857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Муниципальный долг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Городского округа Верхняя Тура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Box 10"/>
          <p:cNvSpPr txBox="1">
            <a:spLocks noChangeArrowheads="1"/>
          </p:cNvSpPr>
          <p:nvPr/>
        </p:nvSpPr>
        <p:spPr bwMode="auto">
          <a:xfrm>
            <a:off x="285720" y="3996128"/>
            <a:ext cx="8572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/>
              <a:t>	Муниципальный долг Городского округа Верхняя Тура отсутствует. В 2022-2023 годах источники внутреннего финансирования дефицита бюджета в виде привлечения заемных средств не использовались.</a:t>
            </a:r>
          </a:p>
          <a:p>
            <a:pPr algn="just"/>
            <a:r>
              <a:rPr lang="ru-RU" dirty="0" smtClean="0"/>
              <a:t>	Осуществление муниципальных внутренних заимствований, предоставление муниципальных гарантий  в течение 2024-2026 годов также не планируется.</a:t>
            </a:r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00958" y="12858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267744" y="2276872"/>
          <a:ext cx="5760640" cy="108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4286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Информационный лист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Информация  «Проект бюджета на 2024-2026 годы для граждан» сформирован с целью повышения прозрачности и открытости для граждан бюджетного процесса и бюджета городского округа.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Ответственный за предоставление информации о формировании местного бюджета в доступной для граждан форме: финансовый отдел администрации городского округа Верхняя Тура.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адрес: г. Верхняя Тура, ул.Иканина, 77, каб. № 207, телефон 2-82-90 (145), время работы: понедельник-четверг с 8-00 до 17-15, пятница с 8-00 до 16-00, перерыв с 12-30 до 13-30, электронный адрес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fovt@bk.ru.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https://avatars.mds.yandex.net/get-altay/1363707/2a000001658e852baacfd3abc17d74486f47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1428">
            <a:off x="4286248" y="4143380"/>
            <a:ext cx="3929090" cy="260302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500313" y="714375"/>
            <a:ext cx="4286250" cy="28575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Доходы бюджета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00063" y="1571625"/>
            <a:ext cx="2500312" cy="642938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571875" y="1571625"/>
            <a:ext cx="2428875" cy="642938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Неналоговые доходы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286512" y="1571612"/>
            <a:ext cx="2571750" cy="642938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2643188"/>
            <a:ext cx="2786062" cy="24288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налог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 доходы физических лиц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доходы от уплаты акцизов на дизельное топливо, моторные масла, автомобильный и прямогонный бензин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единый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налог на вмененный доход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налог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 имущество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физических лиц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земельный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налог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государственная пошлина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62" y="2714625"/>
            <a:ext cx="3214701" cy="2357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доходы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от использования земли и имущества, находящегося в государственной или муниципальной собственности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плата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при пользовании природными ресурсами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доходы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от оказания платных услуг и компенсации затрат государства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доходы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от продажи материальных и нематериальных активов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штрафы, санкции, возмещение ущерба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7" y="2714625"/>
            <a:ext cx="2214547" cy="2357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дотации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субсидии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субвенции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иные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000232" y="1142984"/>
            <a:ext cx="178595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679157" y="110726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00760" y="1071546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544">
            <a:off x="3131724" y="5365241"/>
            <a:ext cx="2522127" cy="149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643188" y="500063"/>
            <a:ext cx="4286250" cy="57150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-142875" y="2714625"/>
            <a:ext cx="2428875" cy="285750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-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трансферты,          предоставляемые на безвозмездной и безвозвратной основе без установления направлений и (или) условий их использования (безвозмездная финансовая помощь государства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2071688" y="2714625"/>
            <a:ext cx="2500312" cy="285750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algn="ctr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Субсидии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предоставляются на условиях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долевого софинансирования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расходов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4211960" y="2852936"/>
            <a:ext cx="2592288" cy="271405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Субвенции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6516216" y="2714625"/>
            <a:ext cx="3096344" cy="2786077"/>
          </a:xfrm>
          <a:prstGeom prst="parallelogram">
            <a:avLst>
              <a:gd name="adj" fmla="val 2035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 algn="ctr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Иные межбюджетные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трансферты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направляются на стимулирование экономического роста; компенсацию местным бюджетам затрат на финансирование мероприятий общенационального значения, стоимость которых превышает доходные возможности данных бюджетов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357290" y="1142984"/>
            <a:ext cx="185738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86116" y="1643050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929190" y="1714488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536545" y="1250141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87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Основы составления проекта бюджета Городского округа Верхняя Тура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0001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img.rg.ru/img/content/152/22/45/3_d_8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4753">
            <a:off x="6551037" y="4844915"/>
            <a:ext cx="2071702" cy="1381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Бюджетный процесс </a:t>
            </a:r>
            <a:r>
              <a:rPr lang="ru-RU" dirty="0" smtClean="0"/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0" y="2500306"/>
            <a:ext cx="2214563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1. Разработка проекта бюджета</a:t>
            </a:r>
          </a:p>
        </p:txBody>
      </p:sp>
      <p:sp>
        <p:nvSpPr>
          <p:cNvPr id="4" name="Овал 3"/>
          <p:cNvSpPr/>
          <p:nvPr/>
        </p:nvSpPr>
        <p:spPr>
          <a:xfrm>
            <a:off x="2000232" y="2928934"/>
            <a:ext cx="2071688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2. Рассмотрение проекта бюджет</a:t>
            </a:r>
          </a:p>
        </p:txBody>
      </p:sp>
      <p:sp>
        <p:nvSpPr>
          <p:cNvPr id="5" name="Овал 4"/>
          <p:cNvSpPr/>
          <p:nvPr/>
        </p:nvSpPr>
        <p:spPr>
          <a:xfrm>
            <a:off x="3786182" y="3500438"/>
            <a:ext cx="2286000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3. Утверждение проекта бюджета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5500694" y="4357694"/>
            <a:ext cx="2143125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4. Исполнение бюджета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6643688" y="5214950"/>
            <a:ext cx="2500312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5.Рассмотрение и утверждение отчета об исполнении бюджета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 rot="19112079">
            <a:off x="1025238" y="3304591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8985239">
            <a:off x="2675721" y="4013759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9254149">
            <a:off x="4230558" y="4595185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9189018">
            <a:off x="5663765" y="5307554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26" name="AutoShape 2" descr="http://900igr.net/up/datai/137030/0007-015-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ua.news/wp-content/uploads/2019/05/1_3J8Bd1aZmtScx6g2uJZ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3843">
            <a:off x="7320590" y="1766469"/>
            <a:ext cx="1624072" cy="10819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305800" cy="14287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задачи и приоритетные направления бюджетной политики Городского округа Верхняя Тура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2024-2026 годы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57188" y="2284631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/>
              <a:t> Бюджетная и налоговая политика в 2024-2026 годах ориентированы на обеспечение устойчивого социально-экономического развития Городского округа Верхняя Тура, в том числе в соответствии с национальными целями развития Российской Федерации.</a:t>
            </a:r>
          </a:p>
          <a:p>
            <a:r>
              <a:rPr lang="ru-RU" sz="1600" dirty="0" smtClean="0"/>
              <a:t>	Основными направлениями налоговой политики Городского округа Верхняя Тура на 2024-2026 годы являются:</a:t>
            </a:r>
          </a:p>
          <a:p>
            <a:pPr lvl="0"/>
            <a:r>
              <a:rPr lang="ru-RU" sz="1600" dirty="0" smtClean="0"/>
              <a:t>1) повышение результативности налоговых расходов</a:t>
            </a:r>
          </a:p>
          <a:p>
            <a:pPr lvl="0"/>
            <a:r>
              <a:rPr lang="ru-RU" sz="1600" dirty="0" smtClean="0"/>
              <a:t>2) проведение мероприятий, направленных на вовлечение в налогооблагаемый оборот неучтенных объектов недвижимого имущества; </a:t>
            </a:r>
          </a:p>
          <a:p>
            <a:pPr lvl="0"/>
            <a:r>
              <a:rPr lang="ru-RU" sz="1600" dirty="0" smtClean="0"/>
              <a:t>3) улучшение качества администрирования доходов бюджета городского округа, повышение эффективности работы по взысканию просроченной дебиторской задолженности;</a:t>
            </a:r>
          </a:p>
          <a:p>
            <a:pPr lvl="0"/>
            <a:r>
              <a:rPr lang="ru-RU" sz="1600" dirty="0" smtClean="0"/>
              <a:t>4) совершенствование муниципальной нормативно-правовой базы по местным налогам с учетом изменений федерального законодательства.</a:t>
            </a:r>
          </a:p>
          <a:p>
            <a:pPr lvl="0"/>
            <a:endParaRPr lang="ru-RU" sz="1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7034</TotalTime>
  <Words>2986</Words>
  <Application>Microsoft Office PowerPoint</Application>
  <PresentationFormat>Экран (4:3)</PresentationFormat>
  <Paragraphs>634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Бюджет Городского округа Верхняя Тура            на 2024-2026 годы для граждан</vt:lpstr>
      <vt:lpstr>Приветственное слово</vt:lpstr>
      <vt:lpstr>Слайд 3</vt:lpstr>
      <vt:lpstr>Слайд 4</vt:lpstr>
      <vt:lpstr>Слайд 5</vt:lpstr>
      <vt:lpstr>Слайд 6</vt:lpstr>
      <vt:lpstr>Слайд 7</vt:lpstr>
      <vt:lpstr>Слайд 8</vt:lpstr>
      <vt:lpstr>Основные задачи и приоритетные направления бюджетной политики Городского округа Верхняя Тура  на 2024-2026 годы</vt:lpstr>
      <vt:lpstr>Слайд 10</vt:lpstr>
      <vt:lpstr>Отдельные показатели социально-экономического развития Городского округа Верхняя Тура</vt:lpstr>
      <vt:lpstr>Общие характеристики бюджета на 2024 год</vt:lpstr>
      <vt:lpstr>Основные характеристики бюджета  Городского округа Верхняя Тура на 2024-2026 годы</vt:lpstr>
      <vt:lpstr>Сравнение показателей доходной части бюджета </vt:lpstr>
      <vt:lpstr>Слайд 15</vt:lpstr>
      <vt:lpstr>Планируемые доходы бюджета на 2024-2026 годы</vt:lpstr>
      <vt:lpstr>Планируемые доходы бюджета на 2024-2026 годы</vt:lpstr>
      <vt:lpstr>Слайд 18</vt:lpstr>
      <vt:lpstr>Слайд 19</vt:lpstr>
      <vt:lpstr>Слайд 20</vt:lpstr>
      <vt:lpstr>Слайд 21</vt:lpstr>
      <vt:lpstr>Планируемые расходы бюджета на 2024-2026 годы</vt:lpstr>
      <vt:lpstr>Слайд 23</vt:lpstr>
      <vt:lpstr>Структура расходов бюджета  Городского округа Верхняя Тура на 2024 год </vt:lpstr>
      <vt:lpstr>Муниципальная программа  «Повышение эффективности деятельности  органов местного самоуправления  Городского округа Верхняя Тура до 2026 года»</vt:lpstr>
      <vt:lpstr>Слайд 26</vt:lpstr>
      <vt:lpstr>Слайд 27</vt:lpstr>
      <vt:lpstr>Муниципальная программа  «Строительство, развитие и содержание  объектов городского и дорожного хозяйства  Городского округа Верхняя Тура до 2027 года»</vt:lpstr>
      <vt:lpstr>Слайд 29</vt:lpstr>
      <vt:lpstr>Слайд 30</vt:lpstr>
      <vt:lpstr>Слайд 31</vt:lpstr>
      <vt:lpstr>Муниципальная программа  «Развитие системы образования  в Городском округе Верхняя Тура до 2026 года»</vt:lpstr>
      <vt:lpstr>Слайд 33</vt:lpstr>
      <vt:lpstr>Слайд 34</vt:lpstr>
      <vt:lpstr>Муниципальная программа  «Развитие культуры, физической культуры, спорта и молодежной политики в Городском округе Верхняя Тура до 2026 года»</vt:lpstr>
      <vt:lpstr>Слайд 36</vt:lpstr>
      <vt:lpstr>Слайд 37</vt:lpstr>
      <vt:lpstr>Слайд 38</vt:lpstr>
      <vt:lpstr>Дефицит бюджета города Верхняя Тура на 2024-2026 годы </vt:lpstr>
      <vt:lpstr>Муниципальный долг  Городского округа Верхняя Тура</vt:lpstr>
      <vt:lpstr>Информационный лист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Office</dc:creator>
  <cp:lastModifiedBy>LNV</cp:lastModifiedBy>
  <cp:revision>721</cp:revision>
  <dcterms:created xsi:type="dcterms:W3CDTF">2015-09-10T10:26:50Z</dcterms:created>
  <dcterms:modified xsi:type="dcterms:W3CDTF">2024-01-29T12:07:09Z</dcterms:modified>
</cp:coreProperties>
</file>