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71" r:id="rId2"/>
    <p:sldId id="258" r:id="rId3"/>
    <p:sldId id="259" r:id="rId4"/>
    <p:sldId id="274" r:id="rId5"/>
    <p:sldId id="265" r:id="rId6"/>
    <p:sldId id="267" r:id="rId7"/>
    <p:sldId id="272" r:id="rId8"/>
    <p:sldId id="260" r:id="rId9"/>
    <p:sldId id="268" r:id="rId10"/>
    <p:sldId id="275" r:id="rId11"/>
    <p:sldId id="269" r:id="rId12"/>
    <p:sldId id="261" r:id="rId13"/>
    <p:sldId id="270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D:\Users\Office\Contacts\Documents\&#1073;&#1102;&#1076;&#1078;&#1077;&#1090;%20&#1076;&#1083;&#1103;%20&#1075;&#1088;&#1072;&#1078;&#1076;&#1072;&#1085;\&#1089;&#1088;&#1072;&#1074;&#1085;&#1080;&#1090;&#1077;&#1083;&#1100;&#1085;&#1099;&#1081;%20&#1072;&#1085;&#1072;&#1083;&#1080;&#1079;%202023\&#1076;&#1080;&#1072;&#1075;&#1088;&#1072;&#1084;&#1084;&#1099;%20&#1072;&#1085;&#1072;&#1083;&#1080;&#1079;%20%202023.xlsx" TargetMode="External"/><Relationship Id="rId1" Type="http://schemas.openxmlformats.org/officeDocument/2006/relationships/image" Target="../media/image2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Office\Contacts\Documents\&#1073;&#1102;&#1076;&#1078;&#1077;&#1090;%20&#1076;&#1083;&#1103;%20&#1075;&#1088;&#1072;&#1078;&#1076;&#1072;&#1085;\&#1089;&#1088;&#1072;&#1074;&#1085;&#1080;&#1090;&#1077;&#1083;&#1100;&#1085;&#1099;&#1081;%20&#1072;&#1085;&#1072;&#1083;&#1080;&#1079;%202023\&#1076;&#1080;&#1072;&#1075;&#1088;&#1072;&#1084;&#1084;&#1099;%20&#1072;&#1085;&#1072;&#1083;&#1080;&#1079;%20%202023.xlsx" TargetMode="External"/><Relationship Id="rId1" Type="http://schemas.openxmlformats.org/officeDocument/2006/relationships/image" Target="../media/image3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Contacts\Documents\&#1073;&#1102;&#1076;&#1078;&#1077;&#1090;%20&#1076;&#1083;&#1103;%20&#1075;&#1088;&#1072;&#1078;&#1076;&#1072;&#1085;\&#1089;&#1088;&#1072;&#1074;&#1085;&#1080;&#1090;&#1077;&#1083;&#1100;&#1085;&#1099;&#1081;%20&#1072;&#1085;&#1072;&#1083;&#1080;&#1079;%202023\&#1076;&#1080;&#1072;&#1075;&#1088;&#1072;&#1084;&#1084;&#1099;%20&#1072;&#1085;&#1072;&#1083;&#1080;&#1079;%20%202023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Office\Contacts\Documents\&#1073;&#1102;&#1076;&#1078;&#1077;&#1090;%20&#1076;&#1083;&#1103;%20&#1075;&#1088;&#1072;&#1078;&#1076;&#1072;&#1085;\&#1089;&#1088;&#1072;&#1074;&#1085;&#1080;&#1090;&#1077;&#1083;&#1100;&#1085;&#1099;&#1081;%20&#1072;&#1085;&#1072;&#1083;&#1080;&#1079;%202023\&#1076;&#1080;&#1072;&#1075;&#1088;&#1072;&#1084;&#1084;&#1099;%20&#1072;&#1085;&#1072;&#1083;&#1080;&#1079;%20%202023.xlsx" TargetMode="External"/><Relationship Id="rId1" Type="http://schemas.openxmlformats.org/officeDocument/2006/relationships/image" Target="../media/image3.jpeg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Office\Contacts\Documents\&#1073;&#1102;&#1076;&#1078;&#1077;&#1090;%20&#1076;&#1083;&#1103;%20&#1075;&#1088;&#1072;&#1078;&#1076;&#1072;&#1085;\&#1089;&#1088;&#1072;&#1074;&#1085;&#1080;&#1090;&#1077;&#1083;&#1100;&#1085;&#1099;&#1081;%20&#1072;&#1085;&#1072;&#1083;&#1080;&#1079;%202023\&#1076;&#1080;&#1072;&#1075;&#1088;&#1072;&#1084;&#1084;&#1099;%20&#1072;&#1085;&#1072;&#1083;&#1080;&#1079;%20%202023.xlsx" TargetMode="External"/><Relationship Id="rId1" Type="http://schemas.openxmlformats.org/officeDocument/2006/relationships/image" Target="../media/image3.jpeg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Contacts\Documents\&#1073;&#1102;&#1076;&#1078;&#1077;&#1090;%20&#1076;&#1083;&#1103;%20&#1075;&#1088;&#1072;&#1078;&#1076;&#1072;&#1085;\&#1089;&#1088;&#1072;&#1074;&#1085;&#1080;&#1090;&#1077;&#1083;&#1100;&#1085;&#1099;&#1081;%20&#1072;&#1085;&#1072;&#1083;&#1080;&#1079;%202023\&#1076;&#1080;&#1072;&#1075;&#1088;&#1072;&#1084;&#1084;&#1099;%20&#1072;&#1085;&#1072;&#1083;&#1080;&#1079;%20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30"/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численность!$A$3</c:f>
              <c:strCache>
                <c:ptCount val="1"/>
                <c:pt idx="0">
                  <c:v>Малышевский городской округ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численность!$B$2:$D$2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численность!$B$3:$D$3</c:f>
              <c:numCache>
                <c:formatCode>General</c:formatCode>
                <c:ptCount val="3"/>
                <c:pt idx="0">
                  <c:v>10.3</c:v>
                </c:pt>
                <c:pt idx="1">
                  <c:v>10.1</c:v>
                </c:pt>
                <c:pt idx="2">
                  <c:v>9.6</c:v>
                </c:pt>
              </c:numCache>
            </c:numRef>
          </c:val>
        </c:ser>
        <c:ser>
          <c:idx val="1"/>
          <c:order val="1"/>
          <c:tx>
            <c:strRef>
              <c:f>численность!$A$4</c:f>
              <c:strCache>
                <c:ptCount val="1"/>
                <c:pt idx="0">
                  <c:v>Бисертский городской округ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численность!$B$2:$D$2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численность!$B$4:$D$4</c:f>
              <c:numCache>
                <c:formatCode>General</c:formatCode>
                <c:ptCount val="3"/>
                <c:pt idx="0">
                  <c:v>9.9</c:v>
                </c:pt>
                <c:pt idx="1">
                  <c:v>9.9</c:v>
                </c:pt>
                <c:pt idx="2">
                  <c:v>9.6</c:v>
                </c:pt>
              </c:numCache>
            </c:numRef>
          </c:val>
        </c:ser>
        <c:ser>
          <c:idx val="2"/>
          <c:order val="2"/>
          <c:tx>
            <c:strRef>
              <c:f>численность!$A$5</c:f>
              <c:strCache>
                <c:ptCount val="1"/>
                <c:pt idx="0">
                  <c:v>Волчанский городской округ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численность!$B$2:$D$2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численность!$B$5:$D$5</c:f>
              <c:numCache>
                <c:formatCode>General</c:formatCode>
                <c:ptCount val="3"/>
                <c:pt idx="0">
                  <c:v>8.7000000000000011</c:v>
                </c:pt>
                <c:pt idx="1">
                  <c:v>8.6</c:v>
                </c:pt>
                <c:pt idx="2">
                  <c:v>8.7000000000000011</c:v>
                </c:pt>
              </c:numCache>
            </c:numRef>
          </c:val>
        </c:ser>
        <c:ser>
          <c:idx val="3"/>
          <c:order val="3"/>
          <c:tx>
            <c:strRef>
              <c:f>численность!$A$6</c:f>
              <c:strCache>
                <c:ptCount val="1"/>
                <c:pt idx="0">
                  <c:v>Городской округ Верхняя Тура 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численность!$B$2:$D$2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численность!$B$6:$D$6</c:f>
              <c:numCache>
                <c:formatCode>0.0</c:formatCode>
                <c:ptCount val="3"/>
                <c:pt idx="0">
                  <c:v>8.9</c:v>
                </c:pt>
                <c:pt idx="1">
                  <c:v>8.8000000000000007</c:v>
                </c:pt>
                <c:pt idx="2" formatCode="General">
                  <c:v>8.5</c:v>
                </c:pt>
              </c:numCache>
            </c:numRef>
          </c:val>
        </c:ser>
        <c:shape val="box"/>
        <c:axId val="77289728"/>
        <c:axId val="77307904"/>
        <c:axId val="67139776"/>
      </c:bar3DChart>
      <c:catAx>
        <c:axId val="7728972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7307904"/>
        <c:crosses val="autoZero"/>
        <c:auto val="1"/>
        <c:lblAlgn val="ctr"/>
        <c:lblOffset val="100"/>
      </c:catAx>
      <c:valAx>
        <c:axId val="77307904"/>
        <c:scaling>
          <c:orientation val="minMax"/>
        </c:scaling>
        <c:delete val="1"/>
        <c:axPos val="l"/>
        <c:numFmt formatCode="General" sourceLinked="1"/>
        <c:tickLblPos val="none"/>
        <c:crossAx val="77289728"/>
        <c:crosses val="autoZero"/>
        <c:crossBetween val="between"/>
      </c:valAx>
      <c:serAx>
        <c:axId val="6713977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7307904"/>
        <c:crosses val="autoZero"/>
      </c:ser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20"/>
      <c:rotY val="10"/>
      <c:perspective val="30"/>
    </c:view3D>
    <c:sideWall>
      <c:spPr>
        <a:noFill/>
        <a:ln w="25400">
          <a:noFill/>
        </a:ln>
        <a:effectLst>
          <a:outerShdw blurRad="50800" dist="50800" dir="5400000" sx="157000" sy="157000" algn="ctr" rotWithShape="0">
            <a:srgbClr val="DBF5F9">
              <a:lumMod val="50000"/>
              <a:alpha val="81000"/>
            </a:srgbClr>
          </a:outerShdw>
        </a:effectLst>
      </c:spPr>
    </c:sideWall>
    <c:backWall>
      <c:spPr>
        <a:noFill/>
        <a:ln w="25400">
          <a:noFill/>
        </a:ln>
        <a:effectLst>
          <a:outerShdw blurRad="50800" dist="50800" dir="5400000" sx="157000" sy="157000" algn="ctr" rotWithShape="0">
            <a:srgbClr val="DBF5F9">
              <a:lumMod val="50000"/>
              <a:alpha val="81000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3.4827658125148576E-2"/>
          <c:y val="0"/>
          <c:w val="0.96517234187485146"/>
          <c:h val="0.72314438142563531"/>
        </c:manualLayout>
      </c:layout>
      <c:bar3DChart>
        <c:barDir val="col"/>
        <c:grouping val="standard"/>
        <c:ser>
          <c:idx val="0"/>
          <c:order val="0"/>
          <c:tx>
            <c:strRef>
              <c:f>'все параметры'!$B$2</c:f>
              <c:strCache>
                <c:ptCount val="1"/>
                <c:pt idx="0">
                  <c:v>Налоговые и неналоговые доходы, тыс.руб. </c:v>
                </c:pt>
              </c:strCache>
            </c:strRef>
          </c:tx>
          <c:dLbls>
            <c:dLbl>
              <c:idx val="0"/>
              <c:layout>
                <c:manualLayout>
                  <c:x val="1.1776250013393811E-2"/>
                  <c:y val="7.3563218390804597E-2"/>
                </c:manualLayout>
              </c:layout>
              <c:showVal val="1"/>
            </c:dLbl>
            <c:dLbl>
              <c:idx val="1"/>
              <c:layout>
                <c:manualLayout>
                  <c:x val="1.1776250013393811E-2"/>
                  <c:y val="6.7432950191570903E-2"/>
                </c:manualLayout>
              </c:layout>
              <c:showVal val="1"/>
            </c:dLbl>
            <c:dLbl>
              <c:idx val="2"/>
              <c:layout>
                <c:manualLayout>
                  <c:x val="1.4930942626853638E-3"/>
                  <c:y val="7.2991222575681719E-2"/>
                </c:manualLayout>
              </c:layout>
              <c:showVal val="1"/>
            </c:dLbl>
            <c:dLbl>
              <c:idx val="3"/>
              <c:layout>
                <c:manualLayout>
                  <c:x val="6.5423393330641911E-3"/>
                  <c:y val="7.8304001839548734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'все параметры'!$A$3:$A$6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'все параметры'!$B$3:$B$6</c:f>
              <c:numCache>
                <c:formatCode>_-* #,##0.00_р_._-;\-* #,##0.00_р_._-;_-* "-"??_р_._-;_-@_-</c:formatCode>
                <c:ptCount val="4"/>
                <c:pt idx="0">
                  <c:v>147818</c:v>
                </c:pt>
                <c:pt idx="1">
                  <c:v>151926</c:v>
                </c:pt>
                <c:pt idx="2">
                  <c:v>180715</c:v>
                </c:pt>
                <c:pt idx="3">
                  <c:v>225398</c:v>
                </c:pt>
              </c:numCache>
            </c:numRef>
          </c:val>
        </c:ser>
        <c:ser>
          <c:idx val="1"/>
          <c:order val="1"/>
          <c:tx>
            <c:strRef>
              <c:f>'все параметры'!$C$2</c:f>
              <c:strCache>
                <c:ptCount val="1"/>
                <c:pt idx="0">
                  <c:v>Безвозмездные поступления, тыс.руб. </c:v>
                </c:pt>
              </c:strCache>
            </c:strRef>
          </c:tx>
          <c:dLbls>
            <c:dLbl>
              <c:idx val="0"/>
              <c:layout>
                <c:manualLayout>
                  <c:x val="3.9254166711312696E-3"/>
                  <c:y val="9.5019157088122599E-2"/>
                </c:manualLayout>
              </c:layout>
              <c:showVal val="1"/>
            </c:dLbl>
            <c:dLbl>
              <c:idx val="1"/>
              <c:layout>
                <c:manualLayout>
                  <c:x val="2.8569476967904118E-2"/>
                  <c:y val="9.8738371237940159E-2"/>
                </c:manualLayout>
              </c:layout>
              <c:showVal val="1"/>
            </c:dLbl>
            <c:dLbl>
              <c:idx val="2"/>
              <c:layout>
                <c:manualLayout>
                  <c:x val="1.9795608327750895E-2"/>
                  <c:y val="0.29911553843753325"/>
                </c:manualLayout>
              </c:layout>
              <c:showVal val="1"/>
            </c:dLbl>
            <c:dLbl>
              <c:idx val="3"/>
              <c:layout>
                <c:manualLayout>
                  <c:x val="1.5870181214616915E-2"/>
                  <c:y val="6.8659249741873388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'все параметры'!$A$3:$A$6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'все параметры'!$C$3:$C$6</c:f>
              <c:numCache>
                <c:formatCode>_-* #,##0.00_р_._-;\-* #,##0.00_р_._-;_-* "-"??_р_._-;_-@_-</c:formatCode>
                <c:ptCount val="4"/>
                <c:pt idx="0">
                  <c:v>516812</c:v>
                </c:pt>
                <c:pt idx="1">
                  <c:v>578901</c:v>
                </c:pt>
                <c:pt idx="2">
                  <c:v>1801029</c:v>
                </c:pt>
                <c:pt idx="3">
                  <c:v>489210</c:v>
                </c:pt>
              </c:numCache>
            </c:numRef>
          </c:val>
        </c:ser>
        <c:ser>
          <c:idx val="2"/>
          <c:order val="2"/>
          <c:tx>
            <c:strRef>
              <c:f>'все параметры'!$D$2</c:f>
              <c:strCache>
                <c:ptCount val="1"/>
                <c:pt idx="0">
                  <c:v>В том числе дотации, тыс.руб. 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2.0903319677595119E-2"/>
                  <c:y val="-7.5200136771636497E-3"/>
                </c:manualLayout>
              </c:layout>
              <c:showVal val="1"/>
            </c:dLbl>
            <c:dLbl>
              <c:idx val="1"/>
              <c:layout>
                <c:manualLayout>
                  <c:x val="3.9205833742660616E-2"/>
                  <c:y val="1.4018159570393712E-2"/>
                </c:manualLayout>
              </c:layout>
              <c:showVal val="1"/>
            </c:dLbl>
            <c:dLbl>
              <c:idx val="2"/>
              <c:layout>
                <c:manualLayout>
                  <c:x val="5.7122964894885019E-2"/>
                  <c:y val="0.10948674054226377"/>
                </c:manualLayout>
              </c:layout>
              <c:showVal val="1"/>
            </c:dLbl>
            <c:dLbl>
              <c:idx val="3"/>
              <c:layout>
                <c:manualLayout>
                  <c:x val="5.3197537781751014E-2"/>
                  <c:y val="6.3757084016756059E-3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'все параметры'!$A$3:$A$6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'все параметры'!$D$3:$D$6</c:f>
              <c:numCache>
                <c:formatCode>_-* #,##0.00_р_._-;\-* #,##0.00_р_._-;_-* "-"??_р_._-;_-@_-</c:formatCode>
                <c:ptCount val="4"/>
                <c:pt idx="0">
                  <c:v>140905</c:v>
                </c:pt>
                <c:pt idx="1">
                  <c:v>272312</c:v>
                </c:pt>
                <c:pt idx="2">
                  <c:v>912719</c:v>
                </c:pt>
                <c:pt idx="3">
                  <c:v>133738</c:v>
                </c:pt>
              </c:numCache>
            </c:numRef>
          </c:val>
        </c:ser>
        <c:ser>
          <c:idx val="3"/>
          <c:order val="3"/>
          <c:tx>
            <c:strRef>
              <c:f>'все параметры'!$F$2</c:f>
              <c:strCache>
                <c:ptCount val="1"/>
                <c:pt idx="0">
                  <c:v>Доходы бюджета,  тыс.руб.</c:v>
                </c:pt>
              </c:strCache>
            </c:strRef>
          </c:tx>
          <c:dLbls>
            <c:dLbl>
              <c:idx val="1"/>
              <c:layout>
                <c:manualLayout>
                  <c:x val="-1.4930942626853638E-3"/>
                  <c:y val="-4.7407199473817434E-3"/>
                </c:manualLayout>
              </c:layout>
              <c:showVal val="1"/>
            </c:dLbl>
            <c:dLbl>
              <c:idx val="2"/>
              <c:layout>
                <c:manualLayout>
                  <c:x val="4.1806639355190238E-2"/>
                  <c:y val="0.11614745206833506"/>
                </c:manualLayout>
              </c:layout>
              <c:showVal val="1"/>
            </c:dLbl>
            <c:dLbl>
              <c:idx val="3"/>
              <c:layout>
                <c:manualLayout>
                  <c:x val="4.4792827880560958E-2"/>
                  <c:y val="3.5555399605363122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'все параметры'!$A$3:$A$6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'все параметры'!$F$3:$F$6</c:f>
              <c:numCache>
                <c:formatCode>_-* #,##0.00_р_._-;\-* #,##0.00_р_._-;_-* "-"??_р_._-;_-@_-</c:formatCode>
                <c:ptCount val="4"/>
                <c:pt idx="0">
                  <c:v>664630</c:v>
                </c:pt>
                <c:pt idx="1">
                  <c:v>730827</c:v>
                </c:pt>
                <c:pt idx="2">
                  <c:v>1981744</c:v>
                </c:pt>
                <c:pt idx="3">
                  <c:v>714608</c:v>
                </c:pt>
              </c:numCache>
            </c:numRef>
          </c:val>
        </c:ser>
        <c:gapWidth val="193"/>
        <c:gapDepth val="78"/>
        <c:shape val="cylinder"/>
        <c:axId val="78471936"/>
        <c:axId val="78473472"/>
        <c:axId val="78483904"/>
      </c:bar3DChart>
      <c:catAx>
        <c:axId val="7847193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8473472"/>
        <c:crosses val="autoZero"/>
        <c:auto val="1"/>
        <c:lblAlgn val="ctr"/>
        <c:lblOffset val="100"/>
      </c:catAx>
      <c:valAx>
        <c:axId val="78473472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one"/>
        <c:crossAx val="78471936"/>
        <c:crosses val="autoZero"/>
        <c:crossBetween val="between"/>
      </c:valAx>
      <c:serAx>
        <c:axId val="78483904"/>
        <c:scaling>
          <c:orientation val="minMax"/>
        </c:scaling>
        <c:delete val="1"/>
        <c:axPos val="b"/>
        <c:tickLblPos val="none"/>
        <c:crossAx val="78473472"/>
        <c:crosses val="autoZero"/>
      </c:ser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2676908744665123"/>
          <c:y val="0.59823219673017236"/>
          <c:w val="0.17323091255334871"/>
          <c:h val="0.37291996246245718"/>
        </c:manualLayout>
      </c:layout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title>
    <c:view3D>
      <c:rotX val="0"/>
      <c:perspective val="50"/>
    </c:view3D>
    <c:plotArea>
      <c:layout>
        <c:manualLayout>
          <c:layoutTarget val="inner"/>
          <c:xMode val="edge"/>
          <c:yMode val="edge"/>
          <c:x val="4.262824541203114E-2"/>
          <c:y val="4.3610140454324965E-2"/>
          <c:w val="0.93018838534589998"/>
          <c:h val="0.74747974870070244"/>
        </c:manualLayout>
      </c:layout>
      <c:bar3DChart>
        <c:barDir val="col"/>
        <c:grouping val="standard"/>
        <c:ser>
          <c:idx val="0"/>
          <c:order val="0"/>
          <c:tx>
            <c:strRef>
              <c:f>'дотации '!$B$1</c:f>
              <c:strCache>
                <c:ptCount val="1"/>
                <c:pt idx="0">
                  <c:v>Дотации</c:v>
                </c:pt>
              </c:strCache>
            </c:strRef>
          </c:tx>
          <c:dLbls>
            <c:dLbl>
              <c:idx val="1"/>
              <c:layout>
                <c:manualLayout>
                  <c:x val="1.5129917744474745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'дотации '!$A$2:$A$5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'дотации '!$B$2:$B$5</c:f>
              <c:numCache>
                <c:formatCode>_-* #,##0.00_р_._-;\-* #,##0.00_р_._-;_-* "-"??_р_._-;_-@_-</c:formatCode>
                <c:ptCount val="4"/>
                <c:pt idx="0">
                  <c:v>140905</c:v>
                </c:pt>
                <c:pt idx="1">
                  <c:v>272312</c:v>
                </c:pt>
                <c:pt idx="2">
                  <c:v>912719</c:v>
                </c:pt>
                <c:pt idx="3">
                  <c:v>133738</c:v>
                </c:pt>
              </c:numCache>
            </c:numRef>
          </c:val>
        </c:ser>
        <c:shape val="box"/>
        <c:axId val="78520704"/>
        <c:axId val="78522240"/>
        <c:axId val="78486144"/>
      </c:bar3DChart>
      <c:catAx>
        <c:axId val="7852070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8522240"/>
        <c:crosses val="autoZero"/>
        <c:auto val="1"/>
        <c:lblAlgn val="ctr"/>
        <c:lblOffset val="100"/>
      </c:catAx>
      <c:valAx>
        <c:axId val="78522240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one"/>
        <c:crossAx val="78520704"/>
        <c:crosses val="autoZero"/>
        <c:crossBetween val="between"/>
      </c:valAx>
      <c:serAx>
        <c:axId val="78486144"/>
        <c:scaling>
          <c:orientation val="minMax"/>
        </c:scaling>
        <c:delete val="1"/>
        <c:axPos val="b"/>
        <c:tickLblPos val="none"/>
        <c:crossAx val="78522240"/>
        <c:crosses val="autoZero"/>
      </c:serAx>
      <c:spPr>
        <a:gradFill>
          <a:gsLst>
            <a:gs pos="0">
              <a:srgbClr val="0F6FC6">
                <a:tint val="66000"/>
                <a:satMod val="160000"/>
              </a:srgbClr>
            </a:gs>
            <a:gs pos="50000">
              <a:srgbClr val="0F6FC6">
                <a:tint val="44500"/>
                <a:satMod val="160000"/>
              </a:srgbClr>
            </a:gs>
            <a:gs pos="100000">
              <a:srgbClr val="0F6FC6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1.9752948166397589E-2"/>
          <c:y val="4.7464763274164885E-2"/>
          <c:w val="0.74739118274771554"/>
          <c:h val="0.71728974502894061"/>
        </c:manualLayout>
      </c:layout>
      <c:bar3DChart>
        <c:barDir val="col"/>
        <c:grouping val="clustered"/>
        <c:ser>
          <c:idx val="0"/>
          <c:order val="0"/>
          <c:tx>
            <c:strRef>
              <c:f>расходы!$B$2</c:f>
              <c:strCache>
                <c:ptCount val="1"/>
                <c:pt idx="0">
                  <c:v>Общий объем расходов бюджета, тыс.руб. </c:v>
                </c:pt>
              </c:strCache>
            </c:strRef>
          </c:tx>
          <c:dLbls>
            <c:dLbl>
              <c:idx val="0"/>
              <c:layout>
                <c:manualLayout>
                  <c:x val="3.5914451211631971E-3"/>
                  <c:y val="-6.0409698712573512E-2"/>
                </c:manualLayout>
              </c:layout>
              <c:showVal val="1"/>
            </c:dLbl>
            <c:dLbl>
              <c:idx val="1"/>
              <c:layout>
                <c:manualLayout>
                  <c:x val="3.5914451211631971E-3"/>
                  <c:y val="-6.0409698712573512E-2"/>
                </c:manualLayout>
              </c:layout>
              <c:showVal val="1"/>
            </c:dLbl>
            <c:dLbl>
              <c:idx val="2"/>
              <c:layout>
                <c:manualLayout>
                  <c:x val="3.5914451211631971E-3"/>
                  <c:y val="-2.3148148148148147E-2"/>
                </c:manualLayout>
              </c:layout>
              <c:showVal val="1"/>
            </c:dLbl>
            <c:dLbl>
              <c:idx val="3"/>
              <c:layout>
                <c:manualLayout>
                  <c:x val="8.9786128029080044E-3"/>
                  <c:y val="-7.407407407407407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расходы!$A$3:$A$6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расходы!$B$3:$B$6</c:f>
              <c:numCache>
                <c:formatCode>_-* #,##0.00_р_._-;\-* #,##0.00_р_._-;_-* "-"??_р_._-;_-@_-</c:formatCode>
                <c:ptCount val="4"/>
                <c:pt idx="0">
                  <c:v>668810</c:v>
                </c:pt>
                <c:pt idx="1">
                  <c:v>750411</c:v>
                </c:pt>
                <c:pt idx="2">
                  <c:v>1981744</c:v>
                </c:pt>
                <c:pt idx="3">
                  <c:v>722862</c:v>
                </c:pt>
              </c:numCache>
            </c:numRef>
          </c:val>
        </c:ser>
        <c:shape val="cylinder"/>
        <c:axId val="78540160"/>
        <c:axId val="81020032"/>
        <c:axId val="0"/>
      </c:bar3DChart>
      <c:catAx>
        <c:axId val="7854016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81020032"/>
        <c:crosses val="autoZero"/>
        <c:auto val="1"/>
        <c:lblAlgn val="ctr"/>
        <c:lblOffset val="100"/>
      </c:catAx>
      <c:valAx>
        <c:axId val="81020032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one"/>
        <c:crossAx val="785401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/>
      <c:barChart>
        <c:barDir val="bar"/>
        <c:grouping val="percentStacked"/>
        <c:ser>
          <c:idx val="0"/>
          <c:order val="0"/>
          <c:tx>
            <c:strRef>
              <c:f>'расходы по разделам'!$A$3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gradFill>
              <a:gsLst>
                <a:gs pos="0">
                  <a:srgbClr val="7030A0"/>
                </a:gs>
                <a:gs pos="50000">
                  <a:srgbClr val="0F6FC6">
                    <a:tint val="44500"/>
                    <a:satMod val="160000"/>
                  </a:srgbClr>
                </a:gs>
                <a:gs pos="100000">
                  <a:srgbClr val="0F6FC6">
                    <a:tint val="23500"/>
                    <a:satMod val="160000"/>
                  </a:srgbClr>
                </a:gs>
              </a:gsLst>
              <a:lin ang="5400000" scaled="0"/>
            </a:gradFill>
          </c:spPr>
          <c:cat>
            <c:strRef>
              <c:f>'расходы по разделам'!$B$2:$E$2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разделам'!$B$3:$E$3</c:f>
              <c:numCache>
                <c:formatCode>_-* #,##0.00_р_._-;\-* #,##0.00_р_._-;_-* "-"??_р_._-;_-@_-</c:formatCode>
                <c:ptCount val="4"/>
                <c:pt idx="0">
                  <c:v>47304</c:v>
                </c:pt>
                <c:pt idx="1">
                  <c:v>113629</c:v>
                </c:pt>
                <c:pt idx="2">
                  <c:v>65256</c:v>
                </c:pt>
                <c:pt idx="3">
                  <c:v>77439</c:v>
                </c:pt>
              </c:numCache>
            </c:numRef>
          </c:val>
        </c:ser>
        <c:ser>
          <c:idx val="1"/>
          <c:order val="1"/>
          <c:tx>
            <c:strRef>
              <c:f>'расходы по разделам'!$A$4</c:f>
              <c:strCache>
                <c:ptCount val="1"/>
                <c:pt idx="0">
                  <c:v>Национальная оборона</c:v>
                </c:pt>
              </c:strCache>
            </c:strRef>
          </c:tx>
          <c:cat>
            <c:strRef>
              <c:f>'расходы по разделам'!$B$2:$E$2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разделам'!$B$4:$E$4</c:f>
              <c:numCache>
                <c:formatCode>_-* #,##0.00_р_._-;\-* #,##0.00_р_._-;_-* "-"??_р_._-;_-@_-</c:formatCode>
                <c:ptCount val="4"/>
                <c:pt idx="0">
                  <c:v>673</c:v>
                </c:pt>
                <c:pt idx="1">
                  <c:v>673</c:v>
                </c:pt>
                <c:pt idx="2">
                  <c:v>673</c:v>
                </c:pt>
                <c:pt idx="3">
                  <c:v>673</c:v>
                </c:pt>
              </c:numCache>
            </c:numRef>
          </c:val>
        </c:ser>
        <c:ser>
          <c:idx val="2"/>
          <c:order val="2"/>
          <c:tx>
            <c:strRef>
              <c:f>'расходы по разделам'!$A$5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cat>
            <c:strRef>
              <c:f>'расходы по разделам'!$B$2:$E$2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разделам'!$B$5:$E$5</c:f>
              <c:numCache>
                <c:formatCode>_-* #,##0.00_р_._-;\-* #,##0.00_р_._-;_-* "-"??_р_._-;_-@_-</c:formatCode>
                <c:ptCount val="4"/>
                <c:pt idx="0">
                  <c:v>8586</c:v>
                </c:pt>
                <c:pt idx="1">
                  <c:v>9528</c:v>
                </c:pt>
                <c:pt idx="2">
                  <c:v>7789</c:v>
                </c:pt>
                <c:pt idx="3">
                  <c:v>8185</c:v>
                </c:pt>
              </c:numCache>
            </c:numRef>
          </c:val>
        </c:ser>
        <c:ser>
          <c:idx val="3"/>
          <c:order val="3"/>
          <c:tx>
            <c:strRef>
              <c:f>'расходы по разделам'!$A$6</c:f>
              <c:strCache>
                <c:ptCount val="1"/>
                <c:pt idx="0">
                  <c:v> Национальная экономика</c:v>
                </c:pt>
              </c:strCache>
            </c:strRef>
          </c:tx>
          <c:cat>
            <c:strRef>
              <c:f>'расходы по разделам'!$B$2:$E$2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разделам'!$B$6:$E$6</c:f>
              <c:numCache>
                <c:formatCode>_-* #,##0.00_р_._-;\-* #,##0.00_р_._-;_-* "-"??_р_._-;_-@_-</c:formatCode>
                <c:ptCount val="4"/>
                <c:pt idx="0">
                  <c:v>20014</c:v>
                </c:pt>
                <c:pt idx="1">
                  <c:v>57285</c:v>
                </c:pt>
                <c:pt idx="2">
                  <c:v>173158</c:v>
                </c:pt>
                <c:pt idx="3">
                  <c:v>22448</c:v>
                </c:pt>
              </c:numCache>
            </c:numRef>
          </c:val>
        </c:ser>
        <c:ser>
          <c:idx val="4"/>
          <c:order val="4"/>
          <c:tx>
            <c:strRef>
              <c:f>'расходы по разделам'!$A$7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'расходы по разделам'!$B$2:$E$2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разделам'!$B$7:$E$7</c:f>
              <c:numCache>
                <c:formatCode>_-* #,##0.00_р_._-;\-* #,##0.00_р_._-;_-* "-"??_р_._-;_-@_-</c:formatCode>
                <c:ptCount val="4"/>
                <c:pt idx="0">
                  <c:v>182233</c:v>
                </c:pt>
                <c:pt idx="1">
                  <c:v>66744</c:v>
                </c:pt>
                <c:pt idx="2">
                  <c:v>1001186</c:v>
                </c:pt>
                <c:pt idx="3">
                  <c:v>70022</c:v>
                </c:pt>
              </c:numCache>
            </c:numRef>
          </c:val>
        </c:ser>
        <c:ser>
          <c:idx val="5"/>
          <c:order val="5"/>
          <c:tx>
            <c:strRef>
              <c:f>'расходы по разделам'!$A$8</c:f>
              <c:strCache>
                <c:ptCount val="1"/>
                <c:pt idx="0">
                  <c:v>Охрана окружающей среды</c:v>
                </c:pt>
              </c:strCache>
            </c:strRef>
          </c:tx>
          <c:cat>
            <c:strRef>
              <c:f>'расходы по разделам'!$B$2:$E$2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разделам'!$B$8:$E$8</c:f>
              <c:numCache>
                <c:formatCode>_-* #,##0.00_р_._-;\-* #,##0.00_р_._-;_-* "-"??_р_._-;_-@_-</c:formatCode>
                <c:ptCount val="4"/>
                <c:pt idx="0">
                  <c:v>723</c:v>
                </c:pt>
                <c:pt idx="1">
                  <c:v>250</c:v>
                </c:pt>
                <c:pt idx="2">
                  <c:v>0</c:v>
                </c:pt>
                <c:pt idx="3">
                  <c:v>15080</c:v>
                </c:pt>
              </c:numCache>
            </c:numRef>
          </c:val>
        </c:ser>
        <c:ser>
          <c:idx val="6"/>
          <c:order val="6"/>
          <c:tx>
            <c:strRef>
              <c:f>'расходы по разделам'!$A$9</c:f>
              <c:strCache>
                <c:ptCount val="1"/>
                <c:pt idx="0">
                  <c:v>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'расходы по разделам'!$B$2:$E$2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разделам'!$B$9:$E$9</c:f>
              <c:numCache>
                <c:formatCode>_-* #,##0.00_р_._-;\-* #,##0.00_р_._-;_-* "-"??_р_._-;_-@_-</c:formatCode>
                <c:ptCount val="4"/>
                <c:pt idx="0">
                  <c:v>238713</c:v>
                </c:pt>
                <c:pt idx="1">
                  <c:v>400956</c:v>
                </c:pt>
                <c:pt idx="2">
                  <c:v>636284</c:v>
                </c:pt>
                <c:pt idx="3">
                  <c:v>330213</c:v>
                </c:pt>
              </c:numCache>
            </c:numRef>
          </c:val>
        </c:ser>
        <c:ser>
          <c:idx val="7"/>
          <c:order val="7"/>
          <c:tx>
            <c:strRef>
              <c:f>'расходы по разделам'!$A$10</c:f>
              <c:strCache>
                <c:ptCount val="1"/>
                <c:pt idx="0">
                  <c:v>Культура, кинематография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c:spPr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'расходы по разделам'!$B$2:$E$2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разделам'!$B$10:$E$10</c:f>
              <c:numCache>
                <c:formatCode>_-* #,##0.00_р_._-;\-* #,##0.00_р_._-;_-* "-"??_р_._-;_-@_-</c:formatCode>
                <c:ptCount val="4"/>
                <c:pt idx="0">
                  <c:v>25494</c:v>
                </c:pt>
                <c:pt idx="1">
                  <c:v>37288</c:v>
                </c:pt>
                <c:pt idx="2">
                  <c:v>56206</c:v>
                </c:pt>
                <c:pt idx="3">
                  <c:v>148911</c:v>
                </c:pt>
              </c:numCache>
            </c:numRef>
          </c:val>
        </c:ser>
        <c:ser>
          <c:idx val="8"/>
          <c:order val="8"/>
          <c:tx>
            <c:strRef>
              <c:f>'расходы по разделам'!#REF!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'расходы по разделам'!$B$2:$E$2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9"/>
          <c:order val="9"/>
          <c:tx>
            <c:strRef>
              <c:f>'расходы по разделам'!$A$11</c:f>
              <c:strCache>
                <c:ptCount val="1"/>
                <c:pt idx="0">
                  <c:v>Социальная политика</c:v>
                </c:pt>
              </c:strCache>
            </c:strRef>
          </c:tx>
          <c:cat>
            <c:strRef>
              <c:f>'расходы по разделам'!$B$2:$E$2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разделам'!$B$11:$E$11</c:f>
              <c:numCache>
                <c:formatCode>_-* #,##0.00_р_._-;\-* #,##0.00_р_._-;_-* "-"??_р_._-;_-@_-</c:formatCode>
                <c:ptCount val="4"/>
                <c:pt idx="0">
                  <c:v>74431</c:v>
                </c:pt>
                <c:pt idx="1">
                  <c:v>59480</c:v>
                </c:pt>
                <c:pt idx="2">
                  <c:v>30325</c:v>
                </c:pt>
                <c:pt idx="3">
                  <c:v>37971</c:v>
                </c:pt>
              </c:numCache>
            </c:numRef>
          </c:val>
        </c:ser>
        <c:ser>
          <c:idx val="10"/>
          <c:order val="10"/>
          <c:tx>
            <c:strRef>
              <c:f>'расходы по разделам'!$A$12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cat>
            <c:strRef>
              <c:f>'расходы по разделам'!$B$2:$E$2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разделам'!$B$12:$E$12</c:f>
              <c:numCache>
                <c:formatCode>_-* #,##0.00_р_._-;\-* #,##0.00_р_._-;_-* "-"??_р_._-;_-@_-</c:formatCode>
                <c:ptCount val="4"/>
                <c:pt idx="0">
                  <c:v>70419</c:v>
                </c:pt>
                <c:pt idx="1">
                  <c:v>3578</c:v>
                </c:pt>
                <c:pt idx="2">
                  <c:v>9849</c:v>
                </c:pt>
                <c:pt idx="3">
                  <c:v>11655</c:v>
                </c:pt>
              </c:numCache>
            </c:numRef>
          </c:val>
        </c:ser>
        <c:ser>
          <c:idx val="11"/>
          <c:order val="11"/>
          <c:tx>
            <c:strRef>
              <c:f>'расходы по разделам'!$A$13</c:f>
              <c:strCache>
                <c:ptCount val="1"/>
                <c:pt idx="0">
                  <c:v>Средства массовой информации</c:v>
                </c:pt>
              </c:strCache>
            </c:strRef>
          </c:tx>
          <c:cat>
            <c:strRef>
              <c:f>'расходы по разделам'!$B$2:$E$2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разделам'!$B$13:$E$13</c:f>
              <c:numCache>
                <c:formatCode>_-* #,##0.00_р_._-;\-* #,##0.00_р_._-;_-* "-"??_р_._-;_-@_-</c:formatCode>
                <c:ptCount val="4"/>
                <c:pt idx="0">
                  <c:v>212</c:v>
                </c:pt>
                <c:pt idx="1">
                  <c:v>1000</c:v>
                </c:pt>
                <c:pt idx="2">
                  <c:v>700</c:v>
                </c:pt>
                <c:pt idx="3">
                  <c:v>365</c:v>
                </c:pt>
              </c:numCache>
            </c:numRef>
          </c:val>
        </c:ser>
        <c:ser>
          <c:idx val="12"/>
          <c:order val="12"/>
          <c:tx>
            <c:strRef>
              <c:f>'расходы по разделам'!$A$14</c:f>
              <c:strCache>
                <c:ptCount val="1"/>
                <c:pt idx="0">
                  <c:v>Обслуживание государственного и муниципального долга</c:v>
                </c:pt>
              </c:strCache>
            </c:strRef>
          </c:tx>
          <c:cat>
            <c:strRef>
              <c:f>'расходы по разделам'!$B$2:$E$2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разделам'!$B$14:$E$14</c:f>
              <c:numCache>
                <c:formatCode>_-* #,##0.00_р_._-;\-* #,##0.00_р_._-;_-* "-"??_р_._-;_-@_-</c:formatCode>
                <c:ptCount val="4"/>
                <c:pt idx="0">
                  <c:v>8</c:v>
                </c:pt>
                <c:pt idx="1">
                  <c:v>0</c:v>
                </c:pt>
                <c:pt idx="2">
                  <c:v>20</c:v>
                </c:pt>
                <c:pt idx="3">
                  <c:v>0</c:v>
                </c:pt>
              </c:numCache>
            </c:numRef>
          </c:val>
        </c:ser>
        <c:gapWidth val="29"/>
        <c:overlap val="100"/>
        <c:axId val="81001856"/>
        <c:axId val="59323520"/>
      </c:barChart>
      <c:catAx>
        <c:axId val="81001856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9323520"/>
        <c:crosses val="autoZero"/>
        <c:auto val="1"/>
        <c:lblAlgn val="ctr"/>
        <c:lblOffset val="100"/>
      </c:catAx>
      <c:valAx>
        <c:axId val="59323520"/>
        <c:scaling>
          <c:orientation val="minMax"/>
        </c:scaling>
        <c:delete val="1"/>
        <c:axPos val="b"/>
        <c:majorGridlines/>
        <c:numFmt formatCode="0%" sourceLinked="1"/>
        <c:tickLblPos val="none"/>
        <c:crossAx val="81001856"/>
        <c:crosses val="autoZero"/>
        <c:crossBetween val="between"/>
      </c:valAx>
    </c:plotArea>
    <c:legend>
      <c:legendPos val="r"/>
      <c:legendEntry>
        <c:idx val="8"/>
        <c:delete val="1"/>
      </c:legendEntry>
      <c:layout>
        <c:manualLayout>
          <c:xMode val="edge"/>
          <c:yMode val="edge"/>
          <c:x val="0.74212430405467511"/>
          <c:y val="2.68394780125858E-2"/>
          <c:w val="0.25787569594532544"/>
          <c:h val="0.97316052198741387"/>
        </c:manualLayout>
      </c:layout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Дефицит бюджета, тыс.руб. </a:t>
            </a:r>
          </a:p>
        </c:rich>
      </c:tx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2.1103028246788499E-2"/>
          <c:y val="0.14313738915627888"/>
          <c:w val="0.95779394350642333"/>
          <c:h val="0.68402091682273769"/>
        </c:manualLayout>
      </c:layout>
      <c:bar3DChart>
        <c:barDir val="col"/>
        <c:grouping val="standard"/>
        <c:ser>
          <c:idx val="0"/>
          <c:order val="0"/>
          <c:tx>
            <c:strRef>
              <c:f>дефицит!$B$2</c:f>
              <c:strCache>
                <c:ptCount val="1"/>
                <c:pt idx="0">
                  <c:v>Дефицит бюджета, тыс.руб. 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дефицит!$A$3:$A$6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Городской округ Верхняя Тура</c:v>
                </c:pt>
              </c:strCache>
            </c:strRef>
          </c:cat>
          <c:val>
            <c:numRef>
              <c:f>дефицит!$B$3:$B$6</c:f>
              <c:numCache>
                <c:formatCode>_-* #,##0.00_р_._-;\-* #,##0.00_р_._-;_-* "-"??_р_._-;_-@_-</c:formatCode>
                <c:ptCount val="4"/>
                <c:pt idx="0">
                  <c:v>4180</c:v>
                </c:pt>
                <c:pt idx="1">
                  <c:v>19584</c:v>
                </c:pt>
                <c:pt idx="2">
                  <c:v>0</c:v>
                </c:pt>
                <c:pt idx="3">
                  <c:v>8254</c:v>
                </c:pt>
              </c:numCache>
            </c:numRef>
          </c:val>
        </c:ser>
        <c:shape val="cylinder"/>
        <c:axId val="59336576"/>
        <c:axId val="59338112"/>
        <c:axId val="78554880"/>
      </c:bar3DChart>
      <c:catAx>
        <c:axId val="5933657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9338112"/>
        <c:crosses val="autoZero"/>
        <c:auto val="1"/>
        <c:lblAlgn val="ctr"/>
        <c:lblOffset val="100"/>
      </c:catAx>
      <c:valAx>
        <c:axId val="59338112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one"/>
        <c:crossAx val="59336576"/>
        <c:crosses val="autoZero"/>
        <c:crossBetween val="between"/>
      </c:valAx>
      <c:serAx>
        <c:axId val="78554880"/>
        <c:scaling>
          <c:orientation val="minMax"/>
        </c:scaling>
        <c:delete val="1"/>
        <c:axPos val="b"/>
        <c:tickLblPos val="none"/>
        <c:crossAx val="59338112"/>
        <c:crosses val="autoZero"/>
      </c:serAx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0.81181</cdr:x>
      <cdr:y>0.18229</cdr:y>
    </cdr:from>
    <cdr:to>
      <cdr:x>0.92989</cdr:x>
      <cdr:y>0.51563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86544" y="50006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>
              <a:latin typeface="Arial" pitchFamily="34" charset="0"/>
              <a:cs typeface="Arial" pitchFamily="34" charset="0"/>
            </a:rPr>
            <a:t>Тыс.человек</a:t>
          </a:r>
          <a:endParaRPr lang="ru-RU" sz="11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988552" cy="107157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Сравнительный анализ бюджетов 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отдельных муниципальных образований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Свердловской области на 2023 год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8596" y="1500174"/>
            <a:ext cx="5857916" cy="178595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Свердловская область – это 73 муниципальных образования, которые очень сильно отличаются по территории и численности, предприятиям и организациям, наличию или отсутствию сельских территорий и еще многим и многим показателям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5984" y="3929066"/>
            <a:ext cx="6715204" cy="242889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Продолжаем анализировать бюджеты муниципальных образований Свердловской области в разрезе показателей,  одинаковых для любого муниципального образования в любом субъекте Российской Федерации. Предлагаются для сравнения доходы и  расходы некоторых муниципалитетов, сходных по численности с нашим городом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285728"/>
            <a:ext cx="764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Расходы бюджетов в разрезе функциональной классификации расходов на 2023 год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1071546"/>
          <a:ext cx="8429685" cy="5619431"/>
        </p:xfrm>
        <a:graphic>
          <a:graphicData uri="http://schemas.openxmlformats.org/drawingml/2006/table">
            <a:tbl>
              <a:tblPr/>
              <a:tblGrid>
                <a:gridCol w="1665946"/>
                <a:gridCol w="834384"/>
                <a:gridCol w="928694"/>
                <a:gridCol w="1000132"/>
                <a:gridCol w="928694"/>
                <a:gridCol w="785818"/>
                <a:gridCol w="720028"/>
                <a:gridCol w="786326"/>
                <a:gridCol w="779663"/>
              </a:tblGrid>
              <a:tr h="1055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показателя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Расходы бюджета, тыс.руб.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Структура расходов,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22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Малышевский городской округ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Бисертский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городской округ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Волчанский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городской округ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Городской округ Верхняя Тура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Малышев-ский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городской округ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Бисертский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городской округ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Волчанский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городской округ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Городской округ Верхняя Тура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Общегосударственные вопросы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47 304,00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113 629,00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65 256,00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77 439,00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Национальная оборона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673,00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673,00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673,00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673,00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8 586,00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9 528,00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7 789,00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8 185,00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Национальная экономика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20 014,00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57 285,00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173 158,00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22 448,00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Жилищно-коммунальное хозяйство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182 233,00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66 744,00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1 001 186,00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70 022,00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Охрана окружающей среды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723,00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250,00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15 080,00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Образование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238 713,00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400 956,00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636 284,00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330 213,00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Культура, кинематография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25 494,00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37 288,00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56 206,00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148 911,00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Социальная политика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74 431,00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59 480,00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30 325,00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37 971,00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Физическая культура и спорт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70 419,00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3 578,00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9 849,00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11 655,00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Средства массовой информации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212,00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1 000,00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700,00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365,00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8,00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20,00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ИТОГО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668 810,00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750 411,00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1 981 744,00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722 962,00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0" y="142852"/>
            <a:ext cx="6715172" cy="150019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Анализируя данные графика расходов муниципалитетов в разрезе функциональной классификации расходов, можно сделать вывод, что приоритетным направлением расходов любого местного бюджета являются расходы в области образования. Доля расходов на образование составляет 30-50% общих расходов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бюджетов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00298" y="1857364"/>
            <a:ext cx="6929486" cy="107157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В то же время следует отметить, что структура бюджетных расходов  в разрезе муниципалитетов достаточно разнообразна. Чаще всего это зависит от инвестиционных проектов, реализуемых на каждой из территорий в анализируемый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период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3286124"/>
            <a:ext cx="4000528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Значительный объем расходов на физическую культуру и спорт в Малышевском городском округе (10,5%) объясняется  тем, что предусмотрены бюджетные ассигнования на реконструкцию спортивного ядра стадиона "Рубин« в сумме 56 914,3 тыс.руб. 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6314" y="3071810"/>
            <a:ext cx="4143404" cy="24288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Расходы в области жилищно-коммунального хозяйства Волчанского городского округа в 2023 году составляют  50,5% общего объема расходов, так  как  предусмотрены значительные бюджетные ассигнования на строительство и реконструкцию (модернизацию) объектов питьевого водоснабжения в сумме 470 220 тыс.руб. и энергосбережение и повышение энергетической эффективности на объектах ЖКХ в сумме 196 997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10" y="5715016"/>
            <a:ext cx="721523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Сравнительно высокий объем расходов в области культуры следует отметить в бюджете Городского округа Верхняя Тура (20,6% общего объема расходов), что объясняется значительным объемом бюджетных ассигнований на строительство Центра культуры и искусств  в сумме  109 129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643998" cy="100013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Дефицит отдельных муниципальных образований Свердловской области в 2023 году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85852" y="4643446"/>
            <a:ext cx="7500990" cy="20717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Размер дефицита бюджета на 2023 год в разрезе анализируемых муниципальных образований различен. Бюджет Волчанского городского округа традиционно формируется без дефицита, сбалансирован по доходам и расходам, что аналогично 2020, 2021 и  2022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годам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952624" y="1566863"/>
          <a:ext cx="6619903" cy="3148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428604"/>
            <a:ext cx="7715304" cy="142876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Мы провели сравнительный анализ  между муниципальными образованиями Свердловской области, близкими по численности населения нашему городу. Безусловно, есть общие моменты, но есть и различия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43240" y="2500306"/>
            <a:ext cx="5715040" cy="378621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расходов примерно одинакова, но, безусловно, в каждом муниципальном образовании есть свои особенности, зависящие от инженерной инфраструктуры города, промышленных предприятий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действующих на территории города, сети муниципальных учреждений, созданных в городе, и еще множества факторов, от которых зависит развитие муниципального образования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Информационный лист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071678"/>
            <a:ext cx="735811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 бюджетного процесса для граждан Городского округа Верхняя Тура.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брошюры: финансовый отдел администрации городского округа Верхняя Тура.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каб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№ 207, телефон 34344-2-82-90 (145), время работы: понедельник-четверг с 8-00 до 17-15, пятница с 8-00 до 16-00, перерыв с 12-30 до 13-30,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85725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Среднегодовая численность отдельных муниципалитетов  Свердловской области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по итогам 2020, 2021 и 2022  годов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928662" y="1214422"/>
          <a:ext cx="77438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57158" y="4714884"/>
          <a:ext cx="8572561" cy="1920240"/>
        </p:xfrm>
        <a:graphic>
          <a:graphicData uri="http://schemas.openxmlformats.org/drawingml/2006/table">
            <a:tbl>
              <a:tblPr/>
              <a:tblGrid>
                <a:gridCol w="3649249"/>
                <a:gridCol w="1020407"/>
                <a:gridCol w="1020407"/>
                <a:gridCol w="1025109"/>
                <a:gridCol w="857256"/>
                <a:gridCol w="1000133"/>
              </a:tblGrid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муниципального образования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2020 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2021 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Отклонение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данных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2020 года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от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2021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2022 год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Отклонение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данных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2021 года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от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2022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Малышевский городской округ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10252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10137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9590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-547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Бисертский городской округ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9922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9893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9645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Волчанский городской округ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8732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8634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8653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Городской округ Верхняя Тура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8920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8790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8488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-302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57356" y="4214818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Среднегодовая численность населения, человек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86808" cy="85725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Доходы бюджетов отдельных муниципальных образований Свердловской области на 2023 год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5720" y="1214422"/>
          <a:ext cx="8505826" cy="5357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142852"/>
            <a:ext cx="5786478" cy="64294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Проанализировав данные двух предыдущих слайдов,  можно заметить некоторые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особенности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28794" y="3286124"/>
            <a:ext cx="6286544" cy="142876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Бисертский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городской округ имеет наибольшую численность среди муниципалитетов, представленных для анализа . В предыдущие анализируемые периоды лидером по данному показателю </a:t>
            </a:r>
            <a:r>
              <a:rPr lang="ru-RU" smtClean="0">
                <a:latin typeface="Arial" pitchFamily="34" charset="0"/>
                <a:cs typeface="Arial" pitchFamily="34" charset="0"/>
              </a:rPr>
              <a:t>являлся Малышевский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городской округ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14580" y="5214950"/>
            <a:ext cx="6429420" cy="142876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Волчанский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городской округ имеет значительный объем дотаций в доходной части бюджета, превышающий показатели остальных муниципалитетов более чем в 3 раза, что также имело место и в 2022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году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596" y="1071546"/>
            <a:ext cx="6072230" cy="178595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Следует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отметить снижение среднегодовой численности  всех муниципалитетов, кроме Волчанского городского округа. Довольно значительное изменение среднегодовой численности объясняется подведением итогов переписи населения 2020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428604"/>
            <a:ext cx="6500858" cy="257176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	Данные предыдущей диаграммы показывают,  что самый низкий объем налоговых и неналоговых доходов предусмотрен в бюджете Малышевского городского округа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(147 818 тыс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рублей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а самый высокий на момент утверждения бюджетов на 2023 год (также, как и в 2022 году) имеет  наш муниципалитет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(225 398 тыс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рублей)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	</a:t>
            </a:r>
            <a:endParaRPr lang="ru-RU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71736" y="4000504"/>
            <a:ext cx="6429420" cy="228601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Следует отметить, что в 2023 году продолжает увеличиваться разрыв  между муниципальными образованиями в части плановых назначений по налоговым и неналоговым доходам. В 2021 году разница между наименьшим и наибольшим значениями составляла 16 392 тыс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. рублей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, в 2022 году  - 56 391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тыс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рублей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в 2023 году – 77 580 тыс. рублей.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Безвозмездные поступления,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не имеющие целевого назначения, в 2023 году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142984"/>
          <a:ext cx="4786346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5357786" y="1357298"/>
            <a:ext cx="3786214" cy="250033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Наибольший объем безвозмездных поступлений отмечается в бюджете Волчанского городского округа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(1 801 029 тыс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. рублей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причем дотации составляют 912 719 тыс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 рублей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или 50,7% от общего объема безвозмездных поступлений. </a:t>
            </a:r>
          </a:p>
          <a:p>
            <a:pPr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	Самый низкий объем безвозмездных поступлений утвержден  в бюджете городского округа Верхняя Тура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(489 210 тыс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. рублей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4572008"/>
            <a:ext cx="5286380" cy="214314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Дотации на выравнивание бюджетной обеспеченности предоставляются муниципалитетам из областного бюджета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как безвозмездная финансовая помощь государства . Их объем определяется  как разница, исходя из расходных полномочий, которые должен обеспечивать муниципалитет, и объема налоговых и неналоговых доходов, которые возможно  собрать с территории, учитывая ее экономический потенциал</a:t>
            </a:r>
            <a:endParaRPr lang="ru-RU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57818" y="4071942"/>
            <a:ext cx="3786182" cy="264318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Волчанский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городской округ – яркий пример того, как областной бюджет выравнивает бюджетную обеспеченность территории: объем налоговых и неналоговых доходов сравнительно низкий, что компенсируется самым высоким уровнем дотаций на выравнивание бюджетной обеспеченности. Аналогичная ситуация имела место в 2020, в 2021 и в 2022 году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Users\Office\Contacts\Documents\бюджет для граждан\бюджет 2023-2025\центр культуры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3214686"/>
            <a:ext cx="3349015" cy="1643062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142844" y="142852"/>
            <a:ext cx="5643602" cy="20717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Несмотря на самый низкий объем безвозмездных поступлений в бюджете Городского округа Верхняя Тура в сравнении со сходными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численности муниципалитетами Свердловской области, безвозмездные поступления, имеющие целевое назначение, позволяют нашему городу   реализовывать ряд инвестиционных проектов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6572232" y="4714884"/>
            <a:ext cx="2571768" cy="1000132"/>
          </a:xfrm>
          <a:prstGeom prst="wedgeRoundRectCallout">
            <a:avLst>
              <a:gd name="adj1" fmla="val 22042"/>
              <a:gd name="adj2" fmla="val -151131"/>
              <a:gd name="adj3" fmla="val 1666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Строительство центра культуры и искусств в Городском округе Верхняя Тура Свердловской области 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3500430" y="5857892"/>
            <a:ext cx="2500330" cy="1000108"/>
          </a:xfrm>
          <a:prstGeom prst="wedgeRoundRectCallout">
            <a:avLst>
              <a:gd name="adj1" fmla="val -88956"/>
              <a:gd name="adj2" fmla="val -56075"/>
              <a:gd name="adj3" fmla="val 1666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Модернизация системы теплоснабжения от газовой котельной по ул. Совхозная до жилых домов по ул. Совхозная, ул. Мира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https://sun9-22.userapi.com/impg/KjYV4S2slsaqID2oQmeVfV0JMBM6e88y5rw93w/nazpyaYZK2A.jpg?size=750x450&amp;quality=96&amp;sign=af01bf92fd92c232822c719d8670b18c&amp;type=alb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98245">
            <a:off x="6236045" y="1231482"/>
            <a:ext cx="3690964" cy="2214578"/>
          </a:xfrm>
          <a:prstGeom prst="rect">
            <a:avLst/>
          </a:prstGeom>
          <a:noFill/>
        </p:spPr>
      </p:pic>
      <p:pic>
        <p:nvPicPr>
          <p:cNvPr id="12" name="Picture 2" descr="D:\Users\Office\Contacts\Documents\бюджет для граждан\бюджет 2023-2025\теплотрасса совхозна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218795">
            <a:off x="-17290" y="3341182"/>
            <a:ext cx="3714744" cy="2476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401080" cy="94010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Расходы бюджетов отдельных муниципальных образований Свердловской области на 2023 год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71472" y="1357298"/>
          <a:ext cx="7072362" cy="2943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3357554" y="4643446"/>
            <a:ext cx="5500726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Следует отметить, что при сравнительно равной численности населения в муниципальных образованиях, расходная часть бюджета Волчанского городского округа более чем в 2 раза превышает расходы аналогичных по численности муниципалитетов Свердловской области</a:t>
            </a:r>
            <a:endParaRPr lang="ru-RU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Расходы бюджетов в разрезе функциональной классификации расходов на 2023 год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85720" y="1000108"/>
          <a:ext cx="8643998" cy="5572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2858</TotalTime>
  <Words>1226</Words>
  <Application>Microsoft Office PowerPoint</Application>
  <PresentationFormat>Экран (4:3)</PresentationFormat>
  <Paragraphs>219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Сравнительный анализ бюджетов   отдельных муниципальных образований  Свердловской области на 2023 год </vt:lpstr>
      <vt:lpstr>Среднегодовая численность отдельных муниципалитетов  Свердловской области  по итогам 2020, 2021 и 2022  годов</vt:lpstr>
      <vt:lpstr>Доходы бюджетов отдельных муниципальных образований Свердловской области на 2023 год</vt:lpstr>
      <vt:lpstr>Слайд 4</vt:lpstr>
      <vt:lpstr>Слайд 5</vt:lpstr>
      <vt:lpstr>Безвозмездные поступления,  не имеющие целевого назначения, в 2023 году</vt:lpstr>
      <vt:lpstr>Слайд 7</vt:lpstr>
      <vt:lpstr>Расходы бюджетов отдельных муниципальных образований Свердловской области на 2023 год</vt:lpstr>
      <vt:lpstr>Расходы бюджетов в разрезе функциональной классификации расходов на 2023 год</vt:lpstr>
      <vt:lpstr>Слайд 10</vt:lpstr>
      <vt:lpstr>Слайд 11</vt:lpstr>
      <vt:lpstr>Дефицит отдельных муниципальных образований Свердловской области в 2023 году</vt:lpstr>
      <vt:lpstr>Слайд 13</vt:lpstr>
      <vt:lpstr>Информационный лист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Численность отдельных муниципальных образований  Свердловской области по итогам 2017 года</dc:title>
  <dc:creator>Ольга Павловна</dc:creator>
  <cp:lastModifiedBy>LNV</cp:lastModifiedBy>
  <cp:revision>233</cp:revision>
  <dcterms:created xsi:type="dcterms:W3CDTF">2018-02-12T09:44:54Z</dcterms:created>
  <dcterms:modified xsi:type="dcterms:W3CDTF">2023-04-13T03:52:47Z</dcterms:modified>
</cp:coreProperties>
</file>