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1" r:id="rId2"/>
    <p:sldId id="258" r:id="rId3"/>
    <p:sldId id="259" r:id="rId4"/>
    <p:sldId id="265" r:id="rId5"/>
    <p:sldId id="267" r:id="rId6"/>
    <p:sldId id="266" r:id="rId7"/>
    <p:sldId id="260" r:id="rId8"/>
    <p:sldId id="268" r:id="rId9"/>
    <p:sldId id="269" r:id="rId10"/>
    <p:sldId id="261" r:id="rId11"/>
    <p:sldId id="27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8\&#1089;&#1088;&#1072;&#1074;&#1085;&#1080;&#1090;&#1077;&#1083;&#1100;&#1085;&#1099;&#1081;%20&#1072;&#1085;&#1072;&#1083;&#1080;&#1079;\&#1076;&#1080;&#1072;&#1075;&#1088;&#1072;&#1084;&#1084;&#1099;%20&#1072;&#1085;&#1072;&#1083;&#1080;&#1079;%20%202017.xlsx" TargetMode="External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8\&#1089;&#1088;&#1072;&#1074;&#1085;&#1080;&#1090;&#1077;&#1083;&#1100;&#1085;&#1099;&#1081;%20&#1072;&#1085;&#1072;&#1083;&#1080;&#1079;\&#1076;&#1080;&#1072;&#1075;&#1088;&#1072;&#1084;&#1084;&#1099;%20&#1072;&#1085;&#1072;&#1083;&#1080;&#1079;%20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8\&#1089;&#1088;&#1072;&#1074;&#1085;&#1080;&#1090;&#1077;&#1083;&#1100;&#1085;&#1099;&#1081;%20&#1072;&#1085;&#1072;&#1083;&#1080;&#1079;\&#1076;&#1080;&#1072;&#1075;&#1088;&#1072;&#1084;&#1084;&#1099;%20&#1072;&#1085;&#1072;&#1083;&#1080;&#1079;%20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8\&#1089;&#1088;&#1072;&#1074;&#1085;&#1080;&#1090;&#1077;&#1083;&#1100;&#1085;&#1099;&#1081;%20&#1072;&#1085;&#1072;&#1083;&#1080;&#1079;\&#1076;&#1080;&#1072;&#1075;&#1088;&#1072;&#1084;&#1084;&#1099;%20&#1072;&#1085;&#1072;&#1083;&#1080;&#1079;%20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\&#1076;&#1080;&#1072;&#1075;&#1088;&#1072;&#1084;&#1084;&#1099;%20&#1072;&#1085;&#1072;&#1083;&#1080;&#1079;%20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\&#1076;&#1080;&#1072;&#1075;&#1088;&#1072;&#1084;&#1084;&#1099;%20&#1072;&#1085;&#1072;&#1083;&#1080;&#1079;%20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Малышевский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1.666666666666668E-2"/>
                  <c:y val="-4.6296296296296349E-2"/>
                </c:manualLayout>
              </c:layout>
              <c:showVal val="1"/>
            </c:dLbl>
            <c:txPr>
              <a:bodyPr/>
              <a:lstStyle/>
              <a:p>
                <a:pPr>
                  <a:defRPr b="1" baseline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Лист1!$B$3</c:f>
              <c:numCache>
                <c:formatCode>General</c:formatCode>
                <c:ptCount val="1"/>
                <c:pt idx="0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Бисертский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2.7777777777777832E-2"/>
                  <c:y val="-5.0925925925925944E-2"/>
                </c:manualLayout>
              </c:layout>
              <c:showVal val="1"/>
            </c:dLbl>
            <c:txPr>
              <a:bodyPr/>
              <a:lstStyle/>
              <a:p>
                <a:pPr>
                  <a:defRPr b="1" baseline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Лист1!$B$4</c:f>
              <c:numCache>
                <c:formatCode>General</c:formatCode>
                <c:ptCount val="1"/>
                <c:pt idx="0">
                  <c:v>9.9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Волчанский городской округ</c:v>
                </c:pt>
              </c:strCache>
            </c:strRef>
          </c:tx>
          <c:dLbls>
            <c:dLbl>
              <c:idx val="0"/>
              <c:layout>
                <c:manualLayout>
                  <c:x val="3.611111111111108E-2"/>
                  <c:y val="-4.1666666666666685E-2"/>
                </c:manualLayout>
              </c:layout>
              <c:showVal val="1"/>
            </c:dLbl>
            <c:txPr>
              <a:bodyPr/>
              <a:lstStyle/>
              <a:p>
                <a:pPr>
                  <a:defRPr b="1" baseline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Лист1!$B$5</c:f>
              <c:numCache>
                <c:formatCode>General</c:formatCode>
                <c:ptCount val="1"/>
                <c:pt idx="0">
                  <c:v>9.1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Городской округ Верхняя Тура </c:v>
                </c:pt>
              </c:strCache>
            </c:strRef>
          </c:tx>
          <c:dLbls>
            <c:dLbl>
              <c:idx val="0"/>
              <c:layout>
                <c:manualLayout>
                  <c:x val="3.3333333333333361E-2"/>
                  <c:y val="-5.0925925925925944E-2"/>
                </c:manualLayout>
              </c:layout>
              <c:showVal val="1"/>
            </c:dLbl>
            <c:txPr>
              <a:bodyPr/>
              <a:lstStyle/>
              <a:p>
                <a:pPr>
                  <a:defRPr b="1" baseline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Лист1!$B$6</c:f>
              <c:numCache>
                <c:formatCode>General</c:formatCode>
                <c:ptCount val="1"/>
                <c:pt idx="0">
                  <c:v>9.1</c:v>
                </c:pt>
              </c:numCache>
            </c:numRef>
          </c:val>
        </c:ser>
        <c:shape val="cylinder"/>
        <c:axId val="70531328"/>
        <c:axId val="70549504"/>
        <c:axId val="0"/>
      </c:bar3DChart>
      <c:catAx>
        <c:axId val="70531328"/>
        <c:scaling>
          <c:orientation val="minMax"/>
        </c:scaling>
        <c:delete val="1"/>
        <c:axPos val="b"/>
        <c:tickLblPos val="nextTo"/>
        <c:crossAx val="70549504"/>
        <c:crosses val="autoZero"/>
        <c:auto val="1"/>
        <c:lblAlgn val="ctr"/>
        <c:lblOffset val="100"/>
      </c:catAx>
      <c:valAx>
        <c:axId val="70549504"/>
        <c:scaling>
          <c:orientation val="minMax"/>
        </c:scaling>
        <c:delete val="1"/>
        <c:axPos val="l"/>
        <c:numFmt formatCode="General" sourceLinked="1"/>
        <c:tickLblPos val="nextTo"/>
        <c:crossAx val="70531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06516874434064"/>
          <c:y val="5.6030168642712756E-2"/>
          <c:w val="0.70726570235506814"/>
          <c:h val="0.66625583260425847"/>
        </c:manualLayout>
      </c:layout>
      <c:bar3DChart>
        <c:barDir val="col"/>
        <c:grouping val="standard"/>
        <c:ser>
          <c:idx val="0"/>
          <c:order val="0"/>
          <c:tx>
            <c:strRef>
              <c:f>доходы!$B$2</c:f>
              <c:strCache>
                <c:ptCount val="1"/>
                <c:pt idx="0">
                  <c:v>Налоговые и неналоговые доходы, тыс.руб. </c:v>
                </c:pt>
              </c:strCache>
            </c:strRef>
          </c:tx>
          <c:dLbls>
            <c:dLbl>
              <c:idx val="0"/>
              <c:layout>
                <c:manualLayout>
                  <c:x val="1.3269375602087356E-2"/>
                  <c:y val="7.9693486590038332E-2"/>
                </c:manualLayout>
              </c:layout>
              <c:showVal val="1"/>
            </c:dLbl>
            <c:dLbl>
              <c:idx val="1"/>
              <c:layout>
                <c:manualLayout>
                  <c:x val="1.7748658390143418E-2"/>
                  <c:y val="0.15938697318007666"/>
                </c:manualLayout>
              </c:layout>
              <c:showVal val="1"/>
            </c:dLbl>
            <c:dLbl>
              <c:idx val="2"/>
              <c:layout>
                <c:manualLayout>
                  <c:x val="4.4792827880560425E-3"/>
                  <c:y val="9.1954022988505746E-2"/>
                </c:manualLayout>
              </c:layout>
              <c:showVal val="1"/>
            </c:dLbl>
            <c:dLbl>
              <c:idx val="3"/>
              <c:layout>
                <c:manualLayout>
                  <c:x val="6.5423393330641859E-3"/>
                  <c:y val="9.195402298850574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доходы!$B$3:$B$6</c:f>
              <c:numCache>
                <c:formatCode>_-* #,##0.00_р_._-;\-* #,##0.00_р_._-;_-* "-"??_р_._-;_-@_-</c:formatCode>
                <c:ptCount val="4"/>
                <c:pt idx="0">
                  <c:v>107939.2</c:v>
                </c:pt>
                <c:pt idx="1">
                  <c:v>96348.1</c:v>
                </c:pt>
                <c:pt idx="2">
                  <c:v>39535</c:v>
                </c:pt>
                <c:pt idx="3">
                  <c:v>111021</c:v>
                </c:pt>
              </c:numCache>
            </c:numRef>
          </c:val>
        </c:ser>
        <c:ser>
          <c:idx val="1"/>
          <c:order val="1"/>
          <c:tx>
            <c:strRef>
              <c:f>доходы!$C$2</c:f>
              <c:strCache>
                <c:ptCount val="1"/>
                <c:pt idx="0">
                  <c:v>Безвозмездные поступления, тыс.руб. </c:v>
                </c:pt>
              </c:strCache>
            </c:strRef>
          </c:tx>
          <c:dLbls>
            <c:dLbl>
              <c:idx val="0"/>
              <c:layout>
                <c:manualLayout>
                  <c:x val="3.9254166711312696E-3"/>
                  <c:y val="9.5019157088122599E-2"/>
                </c:manualLayout>
              </c:layout>
              <c:showVal val="1"/>
            </c:dLbl>
            <c:dLbl>
              <c:idx val="1"/>
              <c:layout>
                <c:manualLayout>
                  <c:x val="9.1593055659729711E-3"/>
                  <c:y val="0.1532567049808429"/>
                </c:manualLayout>
              </c:layout>
              <c:showVal val="1"/>
            </c:dLbl>
            <c:dLbl>
              <c:idx val="2"/>
              <c:layout>
                <c:manualLayout>
                  <c:x val="7.8508333422625445E-3"/>
                  <c:y val="0.13793103448275876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0.1042145593869732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доходы!$C$3:$C$6</c:f>
              <c:numCache>
                <c:formatCode>_-* #,##0.00_р_._-;\-* #,##0.00_р_._-;_-* "-"??_р_._-;_-@_-</c:formatCode>
                <c:ptCount val="4"/>
                <c:pt idx="0">
                  <c:v>243591.5</c:v>
                </c:pt>
                <c:pt idx="1">
                  <c:v>344598.9</c:v>
                </c:pt>
                <c:pt idx="2">
                  <c:v>369115.6</c:v>
                </c:pt>
                <c:pt idx="3">
                  <c:v>262038.8</c:v>
                </c:pt>
              </c:numCache>
            </c:numRef>
          </c:val>
        </c:ser>
        <c:ser>
          <c:idx val="2"/>
          <c:order val="2"/>
          <c:tx>
            <c:strRef>
              <c:f>доходы!$D$2</c:f>
              <c:strCache>
                <c:ptCount val="1"/>
                <c:pt idx="0">
                  <c:v>Доходы бюджета,  тыс.руб.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layout>
                <c:manualLayout>
                  <c:x val="4.7976760637749431E-17"/>
                  <c:y val="9.1954022988505829E-2"/>
                </c:manualLayout>
              </c:layout>
              <c:showVal val="1"/>
            </c:dLbl>
            <c:dLbl>
              <c:idx val="1"/>
              <c:layout>
                <c:manualLayout>
                  <c:x val="7.8508333422625445E-3"/>
                  <c:y val="8.2758620689655227E-2"/>
                </c:manualLayout>
              </c:layout>
              <c:showVal val="1"/>
            </c:dLbl>
            <c:dLbl>
              <c:idx val="2"/>
              <c:layout>
                <c:manualLayout>
                  <c:x val="7.8508333422625445E-3"/>
                  <c:y val="6.4367816091954022E-2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8.582375478927206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доходы!$D$3:$D$6</c:f>
              <c:numCache>
                <c:formatCode>_-* #,##0.00_р_._-;\-* #,##0.00_р_._-;_-* "-"??_р_._-;_-@_-</c:formatCode>
                <c:ptCount val="4"/>
                <c:pt idx="0">
                  <c:v>351530.7</c:v>
                </c:pt>
                <c:pt idx="1">
                  <c:v>440947</c:v>
                </c:pt>
                <c:pt idx="2">
                  <c:v>408650.6</c:v>
                </c:pt>
                <c:pt idx="3">
                  <c:v>373059.8</c:v>
                </c:pt>
              </c:numCache>
            </c:numRef>
          </c:val>
        </c:ser>
        <c:shape val="cylinder"/>
        <c:axId val="71567616"/>
        <c:axId val="71602176"/>
        <c:axId val="64216576"/>
      </c:bar3DChart>
      <c:catAx>
        <c:axId val="715676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602176"/>
        <c:crosses val="autoZero"/>
        <c:auto val="1"/>
        <c:lblAlgn val="ctr"/>
        <c:lblOffset val="100"/>
      </c:catAx>
      <c:valAx>
        <c:axId val="71602176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1567616"/>
        <c:crosses val="autoZero"/>
        <c:crossBetween val="between"/>
      </c:valAx>
      <c:serAx>
        <c:axId val="64216576"/>
        <c:scaling>
          <c:orientation val="minMax"/>
        </c:scaling>
        <c:delete val="1"/>
        <c:axPos val="b"/>
        <c:tickLblPos val="nextTo"/>
        <c:crossAx val="71602176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20693581081951"/>
          <c:y val="9.8086221980873134E-2"/>
          <c:w val="0.13678883156086197"/>
          <c:h val="0.6934827284520463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198962668966531"/>
          <c:y val="4.4114673587456764E-2"/>
          <c:w val="0.55950546806649171"/>
          <c:h val="0.414604841061534"/>
        </c:manualLayout>
      </c:layout>
      <c:bar3DChart>
        <c:barDir val="col"/>
        <c:grouping val="standard"/>
        <c:ser>
          <c:idx val="0"/>
          <c:order val="0"/>
          <c:tx>
            <c:strRef>
              <c:f>'дотации '!$B$1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layout>
                <c:manualLayout>
                  <c:x val="8.6299288105620223E-3"/>
                  <c:y val="6.130241074545984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355914572674462E-2"/>
                  <c:y val="0.13282188994849631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1779572863372321E-3"/>
                  <c:y val="0.1634730953212262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-1.2081900334786878E-2"/>
                  <c:y val="5.789672125960098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'!$B$2:$B$5</c:f>
              <c:numCache>
                <c:formatCode>_-* #,##0.00_р_._-;\-* #,##0.00_р_._-;_-* "-"??_р_._-;_-@_-</c:formatCode>
                <c:ptCount val="4"/>
                <c:pt idx="0">
                  <c:v>32849</c:v>
                </c:pt>
                <c:pt idx="1">
                  <c:v>87706</c:v>
                </c:pt>
                <c:pt idx="2">
                  <c:v>119199</c:v>
                </c:pt>
                <c:pt idx="3">
                  <c:v>36448</c:v>
                </c:pt>
              </c:numCache>
            </c:numRef>
          </c:val>
        </c:ser>
        <c:ser>
          <c:idx val="1"/>
          <c:order val="1"/>
          <c:tx>
            <c:strRef>
              <c:f>'дотации '!$C$1</c:f>
              <c:strCache>
                <c:ptCount val="1"/>
                <c:pt idx="0">
                  <c:v>Субсидии на выравнивание бюджетной обеспеченности</c:v>
                </c:pt>
              </c:strCache>
            </c:strRef>
          </c:tx>
          <c:dLbls>
            <c:dLbl>
              <c:idx val="1"/>
              <c:layout>
                <c:manualLayout>
                  <c:x val="5.1779572863372321E-3"/>
                  <c:y val="-4.767965280202431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'!$C$2:$C$5</c:f>
              <c:numCache>
                <c:formatCode>_-* #,##0.00_р_._-;\-* #,##0.00_р_._-;_-* "-"??_р_._-;_-@_-</c:formatCode>
                <c:ptCount val="4"/>
                <c:pt idx="0">
                  <c:v>40896</c:v>
                </c:pt>
                <c:pt idx="1">
                  <c:v>39209</c:v>
                </c:pt>
                <c:pt idx="2">
                  <c:v>125407</c:v>
                </c:pt>
                <c:pt idx="3">
                  <c:v>63671</c:v>
                </c:pt>
              </c:numCache>
            </c:numRef>
          </c:val>
        </c:ser>
        <c:shape val="cylinder"/>
        <c:axId val="76628736"/>
        <c:axId val="76630272"/>
        <c:axId val="70489408"/>
      </c:bar3DChart>
      <c:catAx>
        <c:axId val="766287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30272"/>
        <c:crosses val="autoZero"/>
        <c:auto val="1"/>
        <c:lblAlgn val="ctr"/>
        <c:lblOffset val="100"/>
      </c:catAx>
      <c:valAx>
        <c:axId val="7663027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6628736"/>
        <c:crosses val="autoZero"/>
        <c:crossBetween val="between"/>
      </c:valAx>
      <c:serAx>
        <c:axId val="70489408"/>
        <c:scaling>
          <c:orientation val="minMax"/>
        </c:scaling>
        <c:delete val="1"/>
        <c:axPos val="b"/>
        <c:tickLblPos val="nextTo"/>
        <c:crossAx val="76630272"/>
        <c:crosses val="autoZero"/>
      </c:serAx>
    </c:plotArea>
    <c:legend>
      <c:legendPos val="r"/>
      <c:layout>
        <c:manualLayout>
          <c:xMode val="edge"/>
          <c:yMode val="edge"/>
          <c:x val="0.77963622361170359"/>
          <c:y val="0.15058512276379518"/>
          <c:w val="0.18571241816419215"/>
          <c:h val="0.58327500769898377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расходы!$B$2</c:f>
              <c:strCache>
                <c:ptCount val="1"/>
                <c:pt idx="0">
                  <c:v>Общий объем расходов бюджета, тыс.руб. </c:v>
                </c:pt>
              </c:strCache>
            </c:strRef>
          </c:tx>
          <c:dLbls>
            <c:dLbl>
              <c:idx val="0"/>
              <c:layout>
                <c:manualLayout>
                  <c:x val="-1.4365780484652793E-2"/>
                  <c:y val="-4.9579245648152422E-2"/>
                </c:manualLayout>
              </c:layout>
              <c:showVal val="1"/>
            </c:dLbl>
            <c:dLbl>
              <c:idx val="1"/>
              <c:layout>
                <c:manualLayout>
                  <c:x val="1.0774335363489599E-2"/>
                  <c:y val="-3.1872372202383703E-2"/>
                </c:manualLayout>
              </c:layout>
              <c:showVal val="1"/>
            </c:dLbl>
            <c:dLbl>
              <c:idx val="2"/>
              <c:layout>
                <c:manualLayout>
                  <c:x val="7.1828902423263967E-3"/>
                  <c:y val="-5.312062033730619E-2"/>
                </c:manualLayout>
              </c:layout>
              <c:showVal val="1"/>
            </c:dLbl>
            <c:dLbl>
              <c:idx val="3"/>
              <c:layout>
                <c:manualLayout>
                  <c:x val="1.4365780484652793E-2"/>
                  <c:y val="-3.541374689153745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расходы!$A$3:$A$6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расходы!$B$3:$B$6</c:f>
              <c:numCache>
                <c:formatCode>_-* #,##0.00_р_._-;\-* #,##0.00_р_._-;_-* "-"??_р_._-;_-@_-</c:formatCode>
                <c:ptCount val="4"/>
                <c:pt idx="0">
                  <c:v>352807.3</c:v>
                </c:pt>
                <c:pt idx="1">
                  <c:v>457506.7</c:v>
                </c:pt>
                <c:pt idx="2">
                  <c:v>410550.6</c:v>
                </c:pt>
                <c:pt idx="3">
                  <c:v>377453.5</c:v>
                </c:pt>
              </c:numCache>
            </c:numRef>
          </c:val>
        </c:ser>
        <c:shape val="cylinder"/>
        <c:axId val="76664192"/>
        <c:axId val="76674176"/>
        <c:axId val="0"/>
      </c:bar3DChart>
      <c:catAx>
        <c:axId val="76664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74176"/>
        <c:crosses val="autoZero"/>
        <c:auto val="1"/>
        <c:lblAlgn val="ctr"/>
        <c:lblOffset val="100"/>
      </c:catAx>
      <c:valAx>
        <c:axId val="76674176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6664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78383544281256"/>
          <c:y val="0.28273694166881846"/>
          <c:w val="0.25244182919369795"/>
          <c:h val="0.53722598264782173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'расходы по разделам'!$A$2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разделам'!$B$2:$E$2</c:f>
              <c:numCache>
                <c:formatCode>General</c:formatCode>
                <c:ptCount val="4"/>
                <c:pt idx="0">
                  <c:v>35961.300000000003</c:v>
                </c:pt>
                <c:pt idx="1">
                  <c:v>30676.400000000001</c:v>
                </c:pt>
                <c:pt idx="2">
                  <c:v>32701.9</c:v>
                </c:pt>
                <c:pt idx="3">
                  <c:v>39407.599999999999</c:v>
                </c:pt>
              </c:numCache>
            </c:numRef>
          </c:val>
        </c:ser>
        <c:ser>
          <c:idx val="1"/>
          <c:order val="1"/>
          <c:tx>
            <c:strRef>
              <c:f>'расходы по разделам'!$A$3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разделам'!$B$3:$E$3</c:f>
              <c:numCache>
                <c:formatCode>General</c:formatCode>
                <c:ptCount val="4"/>
                <c:pt idx="0">
                  <c:v>448.7</c:v>
                </c:pt>
                <c:pt idx="1">
                  <c:v>448.7</c:v>
                </c:pt>
                <c:pt idx="2">
                  <c:v>448.7</c:v>
                </c:pt>
                <c:pt idx="3">
                  <c:v>448.7</c:v>
                </c:pt>
              </c:numCache>
            </c:numRef>
          </c:val>
        </c:ser>
        <c:ser>
          <c:idx val="2"/>
          <c:order val="2"/>
          <c:tx>
            <c:strRef>
              <c:f>'расходы по разделам'!$A$4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разделам'!$B$4:$E$4</c:f>
              <c:numCache>
                <c:formatCode>General</c:formatCode>
                <c:ptCount val="4"/>
                <c:pt idx="0">
                  <c:v>6106.5</c:v>
                </c:pt>
                <c:pt idx="1">
                  <c:v>7564</c:v>
                </c:pt>
                <c:pt idx="2">
                  <c:v>6069.2</c:v>
                </c:pt>
                <c:pt idx="3">
                  <c:v>5098.3999999999996</c:v>
                </c:pt>
              </c:numCache>
            </c:numRef>
          </c:val>
        </c:ser>
        <c:ser>
          <c:idx val="3"/>
          <c:order val="3"/>
          <c:tx>
            <c:strRef>
              <c:f>'расходы по разделам'!$A$5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разделам'!$B$5:$E$5</c:f>
              <c:numCache>
                <c:formatCode>General</c:formatCode>
                <c:ptCount val="4"/>
                <c:pt idx="0">
                  <c:v>8007.3</c:v>
                </c:pt>
                <c:pt idx="1">
                  <c:v>66332.600000000006</c:v>
                </c:pt>
                <c:pt idx="2">
                  <c:v>28057.1</c:v>
                </c:pt>
                <c:pt idx="3">
                  <c:v>18286.7</c:v>
                </c:pt>
              </c:numCache>
            </c:numRef>
          </c:val>
        </c:ser>
        <c:ser>
          <c:idx val="4"/>
          <c:order val="4"/>
          <c:tx>
            <c:strRef>
              <c:f>'расходы по разделам'!$A$6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разделам'!$B$6:$E$6</c:f>
              <c:numCache>
                <c:formatCode>General</c:formatCode>
                <c:ptCount val="4"/>
                <c:pt idx="0">
                  <c:v>37934.699999999997</c:v>
                </c:pt>
                <c:pt idx="1">
                  <c:v>28388.5</c:v>
                </c:pt>
                <c:pt idx="2">
                  <c:v>105588.3</c:v>
                </c:pt>
                <c:pt idx="3">
                  <c:v>27898</c:v>
                </c:pt>
              </c:numCache>
            </c:numRef>
          </c:val>
        </c:ser>
        <c:ser>
          <c:idx val="5"/>
          <c:order val="5"/>
          <c:tx>
            <c:strRef>
              <c:f>'расходы по разделам'!$A$7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разделам'!$B$7:$E$7</c:f>
              <c:numCache>
                <c:formatCode>General</c:formatCode>
                <c:ptCount val="4"/>
                <c:pt idx="0">
                  <c:v>142.6</c:v>
                </c:pt>
                <c:pt idx="1">
                  <c:v>0</c:v>
                </c:pt>
                <c:pt idx="2">
                  <c:v>0</c:v>
                </c:pt>
                <c:pt idx="3">
                  <c:v>327</c:v>
                </c:pt>
              </c:numCache>
            </c:numRef>
          </c:val>
        </c:ser>
        <c:ser>
          <c:idx val="6"/>
          <c:order val="6"/>
          <c:tx>
            <c:strRef>
              <c:f>'расходы по разделам'!$A$8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разделам'!$B$8:$E$8</c:f>
              <c:numCache>
                <c:formatCode>General</c:formatCode>
                <c:ptCount val="4"/>
                <c:pt idx="0">
                  <c:v>173462.5</c:v>
                </c:pt>
                <c:pt idx="1">
                  <c:v>243372.5</c:v>
                </c:pt>
                <c:pt idx="2">
                  <c:v>183270</c:v>
                </c:pt>
                <c:pt idx="3">
                  <c:v>209317.8</c:v>
                </c:pt>
              </c:numCache>
            </c:numRef>
          </c:val>
        </c:ser>
        <c:ser>
          <c:idx val="7"/>
          <c:order val="7"/>
          <c:tx>
            <c:strRef>
              <c:f>'расходы по разделам'!$A$9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разделам'!$B$9:$E$9</c:f>
              <c:numCache>
                <c:formatCode>General</c:formatCode>
                <c:ptCount val="4"/>
                <c:pt idx="0">
                  <c:v>15408.8</c:v>
                </c:pt>
                <c:pt idx="1">
                  <c:v>27550</c:v>
                </c:pt>
                <c:pt idx="2">
                  <c:v>21437.4</c:v>
                </c:pt>
                <c:pt idx="3">
                  <c:v>29568.3</c:v>
                </c:pt>
              </c:numCache>
            </c:numRef>
          </c:val>
        </c:ser>
        <c:ser>
          <c:idx val="8"/>
          <c:order val="8"/>
          <c:tx>
            <c:strRef>
              <c:f>'расходы по разделам'!#REF!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'расходы по разделам'!$A$10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разделам'!$B$10:$E$10</c:f>
              <c:numCache>
                <c:formatCode>General</c:formatCode>
                <c:ptCount val="4"/>
                <c:pt idx="0">
                  <c:v>63883.4</c:v>
                </c:pt>
                <c:pt idx="1">
                  <c:v>52383</c:v>
                </c:pt>
                <c:pt idx="2">
                  <c:v>29491</c:v>
                </c:pt>
                <c:pt idx="3">
                  <c:v>44667.7</c:v>
                </c:pt>
              </c:numCache>
            </c:numRef>
          </c:val>
        </c:ser>
        <c:ser>
          <c:idx val="10"/>
          <c:order val="10"/>
          <c:tx>
            <c:strRef>
              <c:f>'расходы по разделам'!$A$11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разделам'!$B$11:$E$11</c:f>
              <c:numCache>
                <c:formatCode>General</c:formatCode>
                <c:ptCount val="4"/>
                <c:pt idx="0">
                  <c:v>11212.6</c:v>
                </c:pt>
                <c:pt idx="1">
                  <c:v>120</c:v>
                </c:pt>
                <c:pt idx="2">
                  <c:v>2337</c:v>
                </c:pt>
                <c:pt idx="3">
                  <c:v>1906.6</c:v>
                </c:pt>
              </c:numCache>
            </c:numRef>
          </c:val>
        </c:ser>
        <c:ser>
          <c:idx val="11"/>
          <c:order val="11"/>
          <c:tx>
            <c:strRef>
              <c:f>'расходы по разделам'!$A$12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разделам'!$B$12:$E$12</c:f>
              <c:numCache>
                <c:formatCode>General</c:formatCode>
                <c:ptCount val="4"/>
                <c:pt idx="0">
                  <c:v>230.4</c:v>
                </c:pt>
                <c:pt idx="1">
                  <c:v>670</c:v>
                </c:pt>
                <c:pt idx="2">
                  <c:v>800</c:v>
                </c:pt>
                <c:pt idx="3">
                  <c:v>526</c:v>
                </c:pt>
              </c:numCache>
            </c:numRef>
          </c:val>
        </c:ser>
        <c:ser>
          <c:idx val="12"/>
          <c:order val="12"/>
          <c:tx>
            <c:strRef>
              <c:f>'расходы по разделам'!$A$13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разделам'!$B$13:$E$13</c:f>
              <c:numCache>
                <c:formatCode>General</c:formatCode>
                <c:ptCount val="4"/>
                <c:pt idx="0">
                  <c:v>8.5</c:v>
                </c:pt>
                <c:pt idx="1">
                  <c:v>1</c:v>
                </c:pt>
                <c:pt idx="2">
                  <c:v>200</c:v>
                </c:pt>
                <c:pt idx="3">
                  <c:v>0.7</c:v>
                </c:pt>
              </c:numCache>
            </c:numRef>
          </c:val>
        </c:ser>
        <c:overlap val="100"/>
        <c:axId val="93403392"/>
        <c:axId val="93483776"/>
      </c:barChart>
      <c:catAx>
        <c:axId val="9340339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483776"/>
        <c:crosses val="autoZero"/>
        <c:auto val="1"/>
        <c:lblAlgn val="ctr"/>
        <c:lblOffset val="100"/>
      </c:catAx>
      <c:valAx>
        <c:axId val="93483776"/>
        <c:scaling>
          <c:orientation val="minMax"/>
        </c:scaling>
        <c:delete val="1"/>
        <c:axPos val="b"/>
        <c:numFmt formatCode="0%" sourceLinked="1"/>
        <c:tickLblPos val="nextTo"/>
        <c:crossAx val="93403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8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2.1972435838757239E-2"/>
          <c:y val="5.5555555555555552E-2"/>
          <c:w val="0.6727882785154875"/>
          <c:h val="0.69872703412073489"/>
        </c:manualLayout>
      </c:layout>
      <c:bar3DChart>
        <c:barDir val="col"/>
        <c:grouping val="standard"/>
        <c:ser>
          <c:idx val="0"/>
          <c:order val="0"/>
          <c:tx>
            <c:strRef>
              <c:f>дефицит!$B$2</c:f>
              <c:strCache>
                <c:ptCount val="1"/>
                <c:pt idx="0">
                  <c:v>Дефицит бюджета, тыс.руб. 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5555555555555552E-2"/>
                </c:manualLayout>
              </c:layout>
              <c:showVal val="1"/>
            </c:dLbl>
            <c:dLbl>
              <c:idx val="2"/>
              <c:layout>
                <c:manualLayout>
                  <c:x val="3.994988334319498E-3"/>
                  <c:y val="-6.4814814814814811E-2"/>
                </c:manualLayout>
              </c:layout>
              <c:showVal val="1"/>
            </c:dLbl>
            <c:dLbl>
              <c:idx val="3"/>
              <c:layout>
                <c:manualLayout>
                  <c:x val="7.9899766686389231E-3"/>
                  <c:y val="-6.0185185185185182E-2"/>
                </c:manualLayout>
              </c:layout>
              <c:showVal val="1"/>
            </c:dLbl>
            <c:showVal val="1"/>
          </c:dLbls>
          <c:cat>
            <c:strRef>
              <c:f>дефицит!$A$3:$A$6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Городской округ Верхняя Тура</c:v>
                </c:pt>
              </c:strCache>
            </c:strRef>
          </c:cat>
          <c:val>
            <c:numRef>
              <c:f>дефицит!$B$3:$B$6</c:f>
              <c:numCache>
                <c:formatCode>_-* #,##0.00_р_._-;\-* #,##0.00_р_._-;_-* "-"??_р_._-;_-@_-</c:formatCode>
                <c:ptCount val="4"/>
                <c:pt idx="0">
                  <c:v>1276.5999999999999</c:v>
                </c:pt>
                <c:pt idx="1">
                  <c:v>16559.7</c:v>
                </c:pt>
                <c:pt idx="2">
                  <c:v>1900</c:v>
                </c:pt>
                <c:pt idx="3">
                  <c:v>4393.7</c:v>
                </c:pt>
              </c:numCache>
            </c:numRef>
          </c:val>
        </c:ser>
        <c:shape val="cylinder"/>
        <c:axId val="69962752"/>
        <c:axId val="70632960"/>
        <c:axId val="76609728"/>
      </c:bar3DChart>
      <c:catAx>
        <c:axId val="69962752"/>
        <c:scaling>
          <c:orientation val="minMax"/>
        </c:scaling>
        <c:axPos val="b"/>
        <c:tickLblPos val="nextTo"/>
        <c:crossAx val="70632960"/>
        <c:crosses val="autoZero"/>
        <c:auto val="1"/>
        <c:lblAlgn val="ctr"/>
        <c:lblOffset val="100"/>
      </c:catAx>
      <c:valAx>
        <c:axId val="7063296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69962752"/>
        <c:crosses val="autoZero"/>
        <c:crossBetween val="between"/>
      </c:valAx>
      <c:serAx>
        <c:axId val="76609728"/>
        <c:scaling>
          <c:orientation val="minMax"/>
        </c:scaling>
        <c:delete val="1"/>
        <c:axPos val="b"/>
        <c:tickLblPos val="nextTo"/>
        <c:crossAx val="70632960"/>
        <c:crosses val="autoZero"/>
      </c:ser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0.82418</cdr:x>
      <cdr:y>0.18229</cdr:y>
    </cdr:from>
    <cdr:to>
      <cdr:x>0.95604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57850" y="500066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0.75824</cdr:x>
      <cdr:y>0.18229</cdr:y>
    </cdr:from>
    <cdr:to>
      <cdr:x>0.9011</cdr:x>
      <cdr:y>0.28646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29222" y="500066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Тыс.чел.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8412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Сравнительный анализ бюджетов  отдельных муниципальных образований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свердловской области на 2018 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285860"/>
            <a:ext cx="5857916" cy="17859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Свердловская область – это 73 муниципальных образования. Очень разных по территории и численности, предприятиям и организациям, наличию или отсутствию сельской местности и еще многим и многим показателям.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3357562"/>
            <a:ext cx="5214974" cy="128588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Попробуем немного узнать о соседях по области, объединив их по одному из критериев – численности населения.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5000636"/>
            <a:ext cx="7072362" cy="150019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Проанализируем показатели, одинаковые для любого муниципального образования в любом субъекте Российской Федерации. Сравним доходы и  расходы некоторых муниципалитетов, сходных по численности с нашим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58246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Дефицит отдельных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муниципальных образований Свердловской области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2018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2071678"/>
          <a:ext cx="7643866" cy="31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7715304" cy="142876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провели сравнительный анализ  между муниципальными образованиями Свердловской области, близкими по численности населения нашему городу. Безусловно, есть общие моменты, но есть и различия.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2357430"/>
            <a:ext cx="242889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 муниципалитеты имеют высокий уровень безвозмездных поступлений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2143116"/>
            <a:ext cx="5357850" cy="271464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расходов примерно одинакова, но, безусловно, в каждом муниципальном образовании есть свои особенности, зависящие от инженерной инфраструктуры города, промышленных предприятий , действующих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территори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города, сети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муниципальноых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учреждений, созданных в городе, и еще множества факторов, от которых зависит развитие муниципального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5072074"/>
            <a:ext cx="8715436" cy="142876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всех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муниципальныъх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образований на 2018 год принят с дефицитом. Размер дефицита разный, но, безусловно, соответствует ограничениям, налагаемым Бюджетным кодексом Российской Федерации, являющимся основным документом, регулирующим все процессы, связанные с формированием и  исполнением бюджета любого уровня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829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05342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Брошюра сформирована с целью повышения прозрачности и открытости  бюджетного процесса для граждан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за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г. Верхняя 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ул.Иканина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77,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206,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fovt@bk.ru.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Численность отдельных муниципалитетов 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 Свердловской области по итогам 2017 года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2071678"/>
          <a:ext cx="650085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доходы бюджета отдельных муниципальных образований Свердловской области на 2018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19087" y="1357312"/>
          <a:ext cx="8505826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1214422"/>
            <a:ext cx="5715040" cy="278608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Исходя из данных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предыдущего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слайда можно отметить, что самый низкий объем налоговых и неналоговых доходов предусмотрен в бюджете Волчанского городского округа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(39 535 тыс.руб.),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высокий – в бюджете Городского округа Верхняя Тура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(111 021 тыс.руб. 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6248" y="4357694"/>
            <a:ext cx="4143404" cy="185738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Сравнительно высокий объем безвозмездных поступлений отмечается в бюджете Волчанского городского округа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(369 115,6 тыс.руб.)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Бисертского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(344 598,9 тыс.руб.)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ИМЕЮЩИЕ ЦЕЛЕВОГО НАЗНАЧЕНИЯ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500174"/>
          <a:ext cx="842968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85728"/>
            <a:ext cx="6072230" cy="271464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Дотации и субсидии на выравнивание бюджетной обеспеченности предоставляются муниципалитетам из областного бюджета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безвозмездная финансовая помощь государства . Их объем определяется  как разница, исходя из расходных полномочий, которые должен обеспечивать муниципалитет, и объема налоговых и неналоговых доходов, которые возможно  собрать с территории, учитывая ее экономический потенциал.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8828" y="3571876"/>
            <a:ext cx="6358014" cy="26432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Волчанский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городской округ – яркий пример того, как областной бюджет выравнивает бюджетную обеспеченность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объем налоговых и неналоговых доходов сравнительно низкий, что компенсируется самым высоким уровнем дотаций и субсидий на выравнивание бюджетной обеспеченности.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94010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бюджетов отдельных муниципальных образований Свердловской области на 2018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57224" y="2057400"/>
          <a:ext cx="7072362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разрезе функциональной классификации расходов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142984"/>
          <a:ext cx="8572560" cy="5529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5572164" cy="25003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Анализируя данные графика расходов муниципалитетов в разрезе функциональной классификации расходов, можно сделать вывод, что приоритетным направлением расходов любого местного бюджета являются расходы в области образования. Доля расходов на образование составляет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45% до 55%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общих расходов бюджетов.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28926" y="3714752"/>
            <a:ext cx="5715040" cy="25003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значительную долю составляют расходы в области социальной политики, предусматривающие преимущественно предоставление  компенсаций и субсидий за оплату коммунальных услуг  различным категориям граждан. Эти расходы производятся за счет субвенций на выполнение переданных полномочий из федерального о областного бюджетов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703</TotalTime>
  <Words>653</Words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Сравнительный анализ бюджетов  отдельных муниципальных образований  свердловской области на 2018 год </vt:lpstr>
      <vt:lpstr>Численность отдельных муниципалитетов   Свердловской области по итогам 2017 года</vt:lpstr>
      <vt:lpstr>доходы бюджета отдельных муниципальных образований Свердловской области на 2018 год</vt:lpstr>
      <vt:lpstr>Слайд 4</vt:lpstr>
      <vt:lpstr>БЕЗВОЗМЕЗДНЫЕ ПОСТУПЛЕНИЯ,  НЕ ИМЕЮЩИЕ ЦЕЛЕВОГО НАЗНАЧЕНИЯ</vt:lpstr>
      <vt:lpstr>Слайд 6</vt:lpstr>
      <vt:lpstr>расходы бюджетов отдельных муниципальных образований Свердловской области на 2018 год</vt:lpstr>
      <vt:lpstr>расходы бюджетов в разрезе функциональной классификации расходов на 2018 год</vt:lpstr>
      <vt:lpstr>Слайд 9</vt:lpstr>
      <vt:lpstr>Дефицит отдельных муниципальных образований Свердловской области в 2018 году</vt:lpstr>
      <vt:lpstr>Слайд 11</vt:lpstr>
      <vt:lpstr>Информационный лист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отдельных муниципальных образований  Свердловской области по итогам 2017 года</dc:title>
  <dc:creator>Ольга Павловна</dc:creator>
  <cp:lastModifiedBy>Office</cp:lastModifiedBy>
  <cp:revision>71</cp:revision>
  <dcterms:created xsi:type="dcterms:W3CDTF">2018-02-12T09:44:54Z</dcterms:created>
  <dcterms:modified xsi:type="dcterms:W3CDTF">2018-05-16T07:07:06Z</dcterms:modified>
</cp:coreProperties>
</file>